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275" r:id="rId3"/>
    <p:sldId id="398" r:id="rId4"/>
    <p:sldId id="399" r:id="rId5"/>
    <p:sldId id="400" r:id="rId6"/>
    <p:sldId id="401" r:id="rId7"/>
    <p:sldId id="40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408" r:id="rId24"/>
    <p:sldId id="395" r:id="rId25"/>
    <p:sldId id="397" r:id="rId26"/>
    <p:sldId id="332" r:id="rId27"/>
    <p:sldId id="291" r:id="rId28"/>
    <p:sldId id="359" r:id="rId29"/>
    <p:sldId id="293" r:id="rId30"/>
    <p:sldId id="259" r:id="rId31"/>
    <p:sldId id="294" r:id="rId32"/>
    <p:sldId id="369" r:id="rId33"/>
    <p:sldId id="378" r:id="rId34"/>
    <p:sldId id="410" r:id="rId35"/>
    <p:sldId id="370" r:id="rId36"/>
    <p:sldId id="360" r:id="rId37"/>
    <p:sldId id="305" r:id="rId38"/>
    <p:sldId id="306" r:id="rId39"/>
    <p:sldId id="411" r:id="rId40"/>
    <p:sldId id="307" r:id="rId41"/>
    <p:sldId id="309" r:id="rId42"/>
    <p:sldId id="308" r:id="rId43"/>
    <p:sldId id="354" r:id="rId44"/>
    <p:sldId id="295" r:id="rId45"/>
    <p:sldId id="300" r:id="rId46"/>
    <p:sldId id="296" r:id="rId47"/>
    <p:sldId id="297" r:id="rId48"/>
    <p:sldId id="349" r:id="rId49"/>
    <p:sldId id="350" r:id="rId50"/>
    <p:sldId id="351" r:id="rId51"/>
    <p:sldId id="352" r:id="rId52"/>
    <p:sldId id="353" r:id="rId53"/>
    <p:sldId id="261" r:id="rId54"/>
    <p:sldId id="284" r:id="rId55"/>
    <p:sldId id="310" r:id="rId56"/>
    <p:sldId id="402" r:id="rId57"/>
    <p:sldId id="407" r:id="rId58"/>
    <p:sldId id="403" r:id="rId59"/>
    <p:sldId id="404" r:id="rId60"/>
    <p:sldId id="405" r:id="rId61"/>
    <p:sldId id="406" r:id="rId62"/>
    <p:sldId id="262" r:id="rId63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1" charset="0"/>
        <a:ea typeface="ＭＳ Ｐゴシック" pitchFamily="-101" charset="-128"/>
        <a:cs typeface="ＭＳ Ｐゴシック" pitchFamily="-10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1"/>
  </p:normalViewPr>
  <p:slideViewPr>
    <p:cSldViewPr>
      <p:cViewPr>
        <p:scale>
          <a:sx n="88" d="100"/>
          <a:sy n="88" d="100"/>
        </p:scale>
        <p:origin x="1784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C8C0DFB-4C17-7942-B630-DB3D22D4E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defTabSz="92075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9453AC82-DDD3-4A47-A78B-2FB77D3D2A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C8B50-CFB2-4546-8157-1664A76F5AA6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62FD70-6B9B-AA42-9E5E-05473A694841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51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36650" y="2351088"/>
            <a:ext cx="9750425" cy="7313612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175" y="912813"/>
            <a:ext cx="4586288" cy="263525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4757" name="McK Line"/>
          <p:cNvSpPr>
            <a:spLocks noChangeShapeType="1"/>
          </p:cNvSpPr>
          <p:nvPr>
            <p:custDataLst>
              <p:tags r:id="rId1"/>
            </p:custDataLst>
          </p:nvPr>
        </p:nvSpPr>
        <p:spPr bwMode="blackWhite">
          <a:xfrm>
            <a:off x="1535113" y="2581275"/>
            <a:ext cx="4479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6C49E3-017D-D048-86A0-D4A79295F0E2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52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Drop</a:t>
            </a: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8DED8A-630F-F143-A30F-8EA9C6047425}" type="slidenum">
              <a:rPr lang="en-US" smtClean="0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54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Drop?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2ABC85-16AC-9341-BBEA-321269159A2A}" type="slidenum">
              <a:rPr lang="en-US" smtClean="0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55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E80CC-4150-A343-8058-683B47821C7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DC8D94-B306-414A-9D6B-D7DA8D4F553B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30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50888"/>
            <a:ext cx="4948237" cy="3711575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1700"/>
            <a:ext cx="4984750" cy="4487863"/>
          </a:xfrm>
          <a:noFill/>
          <a:ln/>
        </p:spPr>
        <p:txBody>
          <a:bodyPr/>
          <a:lstStyle/>
          <a:p>
            <a:pPr defTabSz="920750" eaLnBrk="1" hangingPunct="1"/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Another definition for embedded systems:</a:t>
            </a:r>
          </a:p>
          <a:p>
            <a:pPr marL="458788" lvl="1" defTabSz="920750" eaLnBrk="1" hangingPunct="1"/>
            <a:r>
              <a:rPr lang="en-US">
                <a:latin typeface="Arial" pitchFamily="-101" charset="0"/>
              </a:rPr>
              <a:t>Embedded = dedicated</a:t>
            </a:r>
          </a:p>
          <a:p>
            <a:pPr marL="458788" lvl="1" defTabSz="920750" eaLnBrk="1" hangingPunct="1"/>
            <a:r>
              <a:rPr lang="en-US">
                <a:latin typeface="Arial" pitchFamily="-101" charset="0"/>
              </a:rPr>
              <a:t>Fixed functionality – No general purpose</a:t>
            </a:r>
          </a:p>
          <a:p>
            <a:pPr marL="458788" lvl="1" defTabSz="920750" eaLnBrk="1" hangingPunct="1"/>
            <a:r>
              <a:rPr lang="en-US">
                <a:latin typeface="Arial" pitchFamily="-101" charset="0"/>
              </a:rPr>
              <a:t>Fixed in Hardware</a:t>
            </a:r>
          </a:p>
          <a:p>
            <a:pPr defTabSz="920750" eaLnBrk="1" hangingPunct="1"/>
            <a:endParaRPr lang="en-GB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Refresh</a:t>
            </a:r>
          </a:p>
          <a:p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279DD3-B44F-7048-9A38-1917D5B93DDA}" type="slidenum">
              <a:rPr lang="en-US" smtClean="0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32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520B5-25DE-6A45-8813-F51631807767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35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5988" y="744538"/>
            <a:ext cx="4965700" cy="3724275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Refresh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30647-5665-3F41-8E6E-332BD0BE703F}" type="slidenum">
              <a:rPr lang="en-US" smtClean="0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37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t>Refresh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6527AF-EA65-4D4B-A42F-CE4DCB21EF03}" type="slidenum">
              <a:rPr lang="en-US" smtClean="0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38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3E6ED4-1295-3743-AFA6-4F9C470E4F20}" type="slidenum">
              <a:rPr lang="en-US">
                <a:latin typeface="Arial" pitchFamily="-101" charset="0"/>
                <a:ea typeface="ＭＳ Ｐゴシック" pitchFamily="-101" charset="-128"/>
                <a:cs typeface="ＭＳ Ｐゴシック" pitchFamily="-101" charset="-128"/>
              </a:rPr>
              <a:pPr/>
              <a:t>48</a:t>
            </a:fld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136650" y="2351088"/>
            <a:ext cx="9750425" cy="7313612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175" y="912813"/>
            <a:ext cx="4586288" cy="263525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1" charset="0"/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0661" name="McK Line"/>
          <p:cNvSpPr>
            <a:spLocks noChangeShapeType="1"/>
          </p:cNvSpPr>
          <p:nvPr>
            <p:custDataLst>
              <p:tags r:id="rId1"/>
            </p:custDataLst>
          </p:nvPr>
        </p:nvSpPr>
        <p:spPr bwMode="blackWhite">
          <a:xfrm>
            <a:off x="1535113" y="2581275"/>
            <a:ext cx="4479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C3E793-CD98-3D45-BA6C-183485A2F9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D323C-E6F2-1D4A-BA87-66C8E64D25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575FE-5E99-FD40-AEC8-4D6F95601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58F879-FB47-474D-96E1-46B304001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2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2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CF361-BDFA-0E43-9BF9-A78809332E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2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679C3-EB67-2B42-B071-7B74422374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7ECFB-AB66-C840-90E6-C6D48260A3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83EDB-3976-E04E-A2A9-270AFE038F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3715A-AA25-7645-8850-C20BB2377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218B9-391E-9C4E-AF5E-3ED54DD50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A8C53-48C0-8348-B1DE-473DF23234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F6E3C-9C5C-CA4A-A9D0-425616126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3E957-E6C5-6E4E-89FD-B6F2EF430D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AAB71-A917-784C-A729-8D2B7FDB9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D571F-8488-9042-BD54-772CDFD4C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C3306B8-87D9-EB43-9FF5-C9ACFBC4B0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oleObject" Target="../embeddings/oleObject1.bin"/><Relationship Id="rId26" Type="http://schemas.openxmlformats.org/officeDocument/2006/relationships/image" Target="../media/image24.wmf"/><Relationship Id="rId3" Type="http://schemas.openxmlformats.org/officeDocument/2006/relationships/image" Target="../media/image3.png"/><Relationship Id="rId21" Type="http://schemas.openxmlformats.org/officeDocument/2006/relationships/image" Target="../media/image19.w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png"/><Relationship Id="rId20" Type="http://schemas.openxmlformats.org/officeDocument/2006/relationships/image" Target="../media/image18.wmf"/><Relationship Id="rId29" Type="http://schemas.openxmlformats.org/officeDocument/2006/relationships/image" Target="../media/image2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2.wm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1.wmf"/><Relationship Id="rId28" Type="http://schemas.openxmlformats.org/officeDocument/2006/relationships/image" Target="../media/image26.wmf"/><Relationship Id="rId10" Type="http://schemas.openxmlformats.org/officeDocument/2006/relationships/image" Target="../media/image10.png"/><Relationship Id="rId19" Type="http://schemas.openxmlformats.org/officeDocument/2006/relationships/image" Target="../media/image2.emf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0.wmf"/><Relationship Id="rId27" Type="http://schemas.openxmlformats.org/officeDocument/2006/relationships/image" Target="../media/image25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M_architecture" TargetMode="External"/><Relationship Id="rId7" Type="http://schemas.openxmlformats.org/officeDocument/2006/relationships/hyperlink" Target="http://en.wikipedia.org/wiki/Apple_A6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en.wikipedia.org/wiki/Apple_A5X" TargetMode="External"/><Relationship Id="rId5" Type="http://schemas.openxmlformats.org/officeDocument/2006/relationships/hyperlink" Target="http://en.wikipedia.org/wiki/PowerVR" TargetMode="External"/><Relationship Id="rId4" Type="http://schemas.openxmlformats.org/officeDocument/2006/relationships/hyperlink" Target="http://en.wikipedia.org/wiki/Multi-core_processo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e.org.uk/cgi-bin/imageFolio/imageFolio.cgi?action=view&amp;link=Science/Insects_Clip_Art&amp;image=0024insect.gif&amp;img=12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hyperlink" Target="http://www.ase.org.uk/cgi-bin/imageFolio/imageFolio.cgi?action=view&amp;link=Science/Insects_Clip_Art&amp;image=0014insect.gif&amp;img=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e.org.uk/cgi-bin/imageFolio/imageFolio.cgi?action=view&amp;link=Science/Insects_Clip_Art&amp;image=0016insect.gif&amp;img=1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://www.ase.org.uk/cgi-bin/imageFolio/imageFolio.cgi?action=view&amp;link=Science/Insects_Clip_Art&amp;image=0015insect.gif&amp;img=12" TargetMode="External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/Users/kaviarya/Dropbox/E-YANTRA/2016/2016_07_15_NASSCOM/fruit_sorter_full%20(Converted).mov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moodle.iitb.ac.i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Embedded Systems</a:t>
            </a:r>
            <a:r>
              <a:rPr lang="en-US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 </a:t>
            </a:r>
            <a:br>
              <a:rPr lang="en-US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(Software)</a:t>
            </a:r>
            <a:endParaRPr lang="en-US" sz="6600">
              <a:solidFill>
                <a:srgbClr val="FF0000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2743200"/>
            <a:ext cx="4191000" cy="21336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i="1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  <a:t>Kavi Arya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2400" b="1" i="1" dirty="0">
              <a:solidFill>
                <a:schemeClr val="accent2"/>
              </a:solidFill>
              <a:ea typeface="ＭＳ Ｐゴシック" pitchFamily="-101" charset="-128"/>
              <a:cs typeface="ＭＳ Ｐゴシック" pitchFamily="-101" charset="-128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1800" b="1" i="1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  <a:t>CSE Dept.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1800" b="1" i="1" dirty="0">
                <a:ea typeface="ＭＳ Ｐゴシック" pitchFamily="-101" charset="-128"/>
                <a:cs typeface="ＭＳ Ｐゴシック" pitchFamily="-101" charset="-128"/>
              </a:rPr>
              <a:t>IIT-Bombay</a:t>
            </a:r>
          </a:p>
        </p:txBody>
      </p:sp>
      <p:pic>
        <p:nvPicPr>
          <p:cNvPr id="20484" name="Picture 6" descr="iitb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657600" y="4724400"/>
            <a:ext cx="1905000" cy="1852613"/>
          </a:xfr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7-10-12 00.43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194" y="0"/>
            <a:ext cx="10985042" cy="8157411"/>
          </a:xfrm>
          <a:prstGeom prst="rect">
            <a:avLst/>
          </a:prstGeom>
        </p:spPr>
      </p:pic>
      <p:pic>
        <p:nvPicPr>
          <p:cNvPr id="7" name="Picture 6" descr="Screenshot 2017-10-12 00.22.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42" y="40216"/>
            <a:ext cx="1459694" cy="1734709"/>
          </a:xfrm>
          <a:prstGeom prst="rect">
            <a:avLst/>
          </a:prstGeom>
        </p:spPr>
      </p:pic>
      <p:pic>
        <p:nvPicPr>
          <p:cNvPr id="8" name="Picture 7" descr="Screenshot 2017-10-12 00.52.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5480" y="6319687"/>
            <a:ext cx="12236116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7-10-12 00.43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35212" cy="6858000"/>
          </a:xfrm>
          <a:prstGeom prst="rect">
            <a:avLst/>
          </a:prstGeom>
        </p:spPr>
      </p:pic>
      <p:pic>
        <p:nvPicPr>
          <p:cNvPr id="7" name="Picture 6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024" y="40216"/>
            <a:ext cx="1227176" cy="1458384"/>
          </a:xfrm>
          <a:prstGeom prst="rect">
            <a:avLst/>
          </a:prstGeom>
        </p:spPr>
      </p:pic>
      <p:pic>
        <p:nvPicPr>
          <p:cNvPr id="4" name="Picture 3" descr="Screenshot 2017-10-12 00.46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9144001" cy="6858000"/>
          </a:xfrm>
          <a:prstGeom prst="rect">
            <a:avLst/>
          </a:prstGeom>
        </p:spPr>
      </p:pic>
      <p:pic>
        <p:nvPicPr>
          <p:cNvPr id="5" name="Picture 4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43416"/>
            <a:ext cx="1227176" cy="1458384"/>
          </a:xfrm>
          <a:prstGeom prst="rect">
            <a:avLst/>
          </a:prstGeom>
        </p:spPr>
      </p:pic>
      <p:pic>
        <p:nvPicPr>
          <p:cNvPr id="8" name="Picture 7" descr="Screenshot 2017-10-12 00.52.0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9634"/>
            <a:ext cx="10287000" cy="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0-12 00.47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" y="-1"/>
            <a:ext cx="9128125" cy="6858001"/>
          </a:xfrm>
          <a:prstGeom prst="rect">
            <a:avLst/>
          </a:prstGeom>
        </p:spPr>
      </p:pic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24" y="-25400"/>
            <a:ext cx="1227176" cy="1458384"/>
          </a:xfrm>
          <a:prstGeom prst="rect">
            <a:avLst/>
          </a:prstGeom>
        </p:spPr>
      </p:pic>
      <p:pic>
        <p:nvPicPr>
          <p:cNvPr id="7" name="Picture 6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6375401"/>
            <a:ext cx="10287000" cy="4021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10-12 01.14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0" y="0"/>
            <a:ext cx="11887200" cy="7313201"/>
          </a:xfrm>
          <a:prstGeom prst="rect">
            <a:avLst/>
          </a:prstGeom>
        </p:spPr>
      </p:pic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370" y="14987"/>
            <a:ext cx="1308630" cy="1555184"/>
          </a:xfrm>
          <a:prstGeom prst="rect">
            <a:avLst/>
          </a:prstGeom>
        </p:spPr>
      </p:pic>
      <p:pic>
        <p:nvPicPr>
          <p:cNvPr id="7" name="Picture 6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999" y="6810140"/>
            <a:ext cx="12344400" cy="428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7-10-12 01.16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209813"/>
            <a:ext cx="11277600" cy="6858000"/>
          </a:xfrm>
          <a:prstGeom prst="rect">
            <a:avLst/>
          </a:prstGeom>
        </p:spPr>
      </p:pic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0"/>
            <a:ext cx="1227176" cy="1458384"/>
          </a:xfrm>
          <a:prstGeom prst="rect">
            <a:avLst/>
          </a:prstGeom>
        </p:spPr>
      </p:pic>
      <p:pic>
        <p:nvPicPr>
          <p:cNvPr id="7" name="Picture 6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6096000"/>
            <a:ext cx="1198585" cy="402167"/>
          </a:xfrm>
          <a:prstGeom prst="rect">
            <a:avLst/>
          </a:prstGeom>
        </p:spPr>
      </p:pic>
      <p:pic>
        <p:nvPicPr>
          <p:cNvPr id="8" name="Picture 7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8166" y="6172200"/>
            <a:ext cx="1716331" cy="4021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12 00.50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2600" y="139452"/>
            <a:ext cx="12573000" cy="7099547"/>
          </a:xfrm>
          <a:prstGeom prst="rect">
            <a:avLst/>
          </a:prstGeom>
        </p:spPr>
      </p:pic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28600"/>
            <a:ext cx="1227176" cy="1458384"/>
          </a:xfrm>
          <a:prstGeom prst="rect">
            <a:avLst/>
          </a:prstGeom>
        </p:spPr>
      </p:pic>
      <p:pic>
        <p:nvPicPr>
          <p:cNvPr id="5" name="Picture 4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1600" y="6337054"/>
            <a:ext cx="13334999" cy="825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1" y="241053"/>
            <a:ext cx="477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Soon there will be no maids!! Then What?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17-10-12 01.19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0096500" cy="7162800"/>
          </a:xfrm>
          <a:prstGeom prst="rect">
            <a:avLst/>
          </a:prstGeom>
        </p:spPr>
      </p:pic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0"/>
            <a:ext cx="1227176" cy="1458384"/>
          </a:xfrm>
          <a:prstGeom prst="rect">
            <a:avLst/>
          </a:prstGeom>
        </p:spPr>
      </p:pic>
      <p:pic>
        <p:nvPicPr>
          <p:cNvPr id="5" name="Picture 4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6608233"/>
            <a:ext cx="10287000" cy="4021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7-10-12 07.49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" y="-29973"/>
            <a:ext cx="9128125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02093" y="4375933"/>
            <a:ext cx="5061715" cy="2036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24" y="-25400"/>
            <a:ext cx="1227176" cy="1458384"/>
          </a:xfrm>
          <a:prstGeom prst="rect">
            <a:avLst/>
          </a:prstGeom>
        </p:spPr>
      </p:pic>
      <p:pic>
        <p:nvPicPr>
          <p:cNvPr id="5" name="Picture 4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6411987"/>
            <a:ext cx="10287000" cy="4021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21293"/>
            <a:ext cx="8686800" cy="585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8600" y="177801"/>
            <a:ext cx="89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IoT</a:t>
            </a:r>
            <a:r>
              <a:rPr lang="en-US" sz="2400" b="1" dirty="0"/>
              <a:t> &amp; Analytics being fueled by Technology Advancements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0-11 23.53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7008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974725" y="1560513"/>
            <a:ext cx="184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sz="2400"/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762000" y="5070475"/>
            <a:ext cx="80454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From computers to </a:t>
            </a:r>
            <a:r>
              <a:rPr lang="fr-FR" sz="2400">
                <a:solidFill>
                  <a:schemeClr val="hlink"/>
                </a:solidFill>
              </a:rPr>
              <a:t>embedded &amp; networked SoCs … IoT</a:t>
            </a:r>
            <a:endParaRPr lang="fr-FR" sz="2400"/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Complete change in device interaction</a:t>
            </a:r>
            <a:endParaRPr lang="fr-FR" sz="2000">
              <a:solidFill>
                <a:schemeClr val="accent2"/>
              </a:solidFill>
            </a:endParaRP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Growing number of </a:t>
            </a:r>
            <a:r>
              <a:rPr lang="fr-FR" sz="2400">
                <a:solidFill>
                  <a:schemeClr val="hlink"/>
                </a:solidFill>
              </a:rPr>
              <a:t>critical applications</a:t>
            </a:r>
            <a:endParaRPr lang="fr-FR" sz="2400"/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914400"/>
            <a:ext cx="884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1444625"/>
            <a:ext cx="12192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3200400"/>
            <a:ext cx="9302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2286000"/>
            <a:ext cx="762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1520825"/>
            <a:ext cx="762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2438400"/>
            <a:ext cx="9525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00600" y="3197225"/>
            <a:ext cx="7620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4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2362200"/>
            <a:ext cx="5524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5" name="Picture 1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72200" y="1290638"/>
            <a:ext cx="6064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6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7200" y="3657600"/>
            <a:ext cx="77787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7" name="Picture 1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90600" y="1905000"/>
            <a:ext cx="77787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8" name="Picture 1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867400" y="3657600"/>
            <a:ext cx="4476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9" name="Picture 2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114800" y="3733800"/>
            <a:ext cx="622300" cy="122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0" name="Picture 2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248400" y="2895600"/>
            <a:ext cx="746125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1" name="Picture 2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048000" y="4343400"/>
            <a:ext cx="6096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8077200" y="2438400"/>
          <a:ext cx="8588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Clip" r:id="rId18" imgW="2613434" imgH="3468986" progId="">
                  <p:embed/>
                </p:oleObj>
              </mc:Choice>
              <mc:Fallback>
                <p:oleObj name="Clip" r:id="rId18" imgW="2613434" imgH="3468986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438400"/>
                        <a:ext cx="8588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2" name="Rectangle 27"/>
          <p:cNvSpPr>
            <a:spLocks noChangeArrowheads="1"/>
          </p:cNvSpPr>
          <p:nvPr/>
        </p:nvSpPr>
        <p:spPr bwMode="auto">
          <a:xfrm>
            <a:off x="5334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hangingPunct="0"/>
            <a:r>
              <a:rPr lang="fr-FR" sz="4000"/>
              <a:t>Beware of the computer!</a:t>
            </a:r>
            <a:endParaRPr lang="en-GB" sz="4000"/>
          </a:p>
        </p:txBody>
      </p:sp>
      <p:pic>
        <p:nvPicPr>
          <p:cNvPr id="28693" name="Picture 28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57200" y="2628900"/>
            <a:ext cx="7620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4" name="Picture 29" descr="bd04918_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7924800" y="3962400"/>
            <a:ext cx="838200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5" name="Picture 30" descr="bs00285_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752600" y="838200"/>
            <a:ext cx="935038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6" name="Picture 31" descr="tn01329_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657600" y="838200"/>
            <a:ext cx="1039813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7" name="Picture 32" descr="hm00163_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553200" y="3962400"/>
            <a:ext cx="1143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8" name="Picture 33" descr="hm00363_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85800" y="990600"/>
            <a:ext cx="771525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9" name="Picture 34" descr="pe02716_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5181600" y="4203700"/>
            <a:ext cx="9144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0" name="Picture 35" descr="en00349_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371600" y="4038600"/>
            <a:ext cx="1398588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1" name="Picture 37" descr="tn00332_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629400" y="2133600"/>
            <a:ext cx="1371600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2" name="Picture 38" descr="bd07304_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5334000" y="838200"/>
            <a:ext cx="66357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" y="-127000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IOT/Analytics =&gt;</a:t>
            </a:r>
          </a:p>
          <a:p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massive amounts of data /traffic</a:t>
            </a:r>
          </a:p>
        </p:txBody>
      </p:sp>
      <p:pic>
        <p:nvPicPr>
          <p:cNvPr id="6" name="Picture 5" descr="Screenshot 2017-10-12 00.10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18372"/>
            <a:ext cx="6781800" cy="561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3401" y="2514601"/>
            <a:ext cx="881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ZB = </a:t>
            </a:r>
          </a:p>
          <a:p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TB</a:t>
            </a:r>
          </a:p>
        </p:txBody>
      </p:sp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990600"/>
            <a:ext cx="9143999" cy="53848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Personal (</a:t>
            </a:r>
            <a:r>
              <a:rPr lang="en-US" sz="2400" b="1" dirty="0"/>
              <a:t>devices worn by consumers)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Use cases: Wellness/ fitness monitoring, smart baby monitor, etc.</a:t>
            </a:r>
          </a:p>
          <a:p>
            <a:pPr>
              <a:spcBef>
                <a:spcPts val="400"/>
              </a:spcBef>
            </a:pPr>
            <a:r>
              <a:rPr lang="en-US" sz="2400" b="1" dirty="0"/>
              <a:t>Home (devices in homes)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Use cases: Home automation, energy management, connected security, etc. </a:t>
            </a:r>
          </a:p>
          <a:p>
            <a:pPr>
              <a:spcBef>
                <a:spcPts val="400"/>
              </a:spcBef>
            </a:pPr>
            <a:r>
              <a:rPr lang="en-US" sz="2400" b="1" dirty="0"/>
              <a:t>Automotive (In cars/ light trucks interacting </a:t>
            </a:r>
            <a:r>
              <a:rPr lang="en-US" sz="2400" b="1" dirty="0" err="1"/>
              <a:t>w</a:t>
            </a:r>
            <a:r>
              <a:rPr lang="en-US" sz="2400" b="1" dirty="0"/>
              <a:t>/consumers)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Use cases: In-vehicle infotainment (IVI), Advanced Driver Assistance Systems (ADAS), remote access, </a:t>
            </a:r>
            <a:r>
              <a:rPr lang="en-US" sz="2000" dirty="0" err="1"/>
              <a:t>telematics</a:t>
            </a:r>
            <a:r>
              <a:rPr lang="en-US" sz="2000" dirty="0"/>
              <a:t>, etc. </a:t>
            </a:r>
          </a:p>
          <a:p>
            <a:pPr>
              <a:spcBef>
                <a:spcPts val="400"/>
              </a:spcBef>
            </a:pPr>
            <a:r>
              <a:rPr lang="en-US" sz="2400" b="1" dirty="0"/>
              <a:t>Healthcare (</a:t>
            </a:r>
            <a:r>
              <a:rPr lang="en-US" sz="2000" b="1" dirty="0"/>
              <a:t>Systems/ devices for patient, provider, payer value chain)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Use cases: Trial monitoring, personalized medicine, etc.</a:t>
            </a:r>
          </a:p>
          <a:p>
            <a:pPr>
              <a:spcBef>
                <a:spcPts val="400"/>
              </a:spcBef>
            </a:pPr>
            <a:r>
              <a:rPr lang="en-US" sz="2400" b="1" dirty="0"/>
              <a:t>Building, Retail, Infrastructure, …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" y="-302670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Relevant across all Industry Segments</a:t>
            </a:r>
          </a:p>
        </p:txBody>
      </p:sp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170440"/>
            <a:ext cx="8153400" cy="538480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Increase reliability of operations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Increase </a:t>
            </a:r>
            <a:r>
              <a:rPr lang="en-US" sz="2400" b="1" dirty="0" err="1">
                <a:latin typeface="Century Gothic" pitchFamily="34" charset="0"/>
                <a:cs typeface="Verdana"/>
              </a:rPr>
              <a:t>QoS</a:t>
            </a:r>
            <a:r>
              <a:rPr lang="en-US" sz="2400" b="1" dirty="0">
                <a:latin typeface="Century Gothic" pitchFamily="34" charset="0"/>
                <a:cs typeface="Verdana"/>
              </a:rPr>
              <a:t> or product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Increase asset productivity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Increase workforce productivity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Increase customer satisfaction to reduce costs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Improve time to market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Reduce waste/cost of materials</a:t>
            </a: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New insights…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" y="-122830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IOT for cost savings + revenue generation </a:t>
            </a:r>
          </a:p>
        </p:txBody>
      </p:sp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685800"/>
            <a:ext cx="8153400" cy="586944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Cost &amp; complexity: 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“Smart” lamps, thermostats, bulbs, …</a:t>
            </a:r>
          </a:p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Environmental Cost: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E-waste, batteries, products with limited lifespan,…</a:t>
            </a:r>
          </a:p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Security: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Fails due to shoddy </a:t>
            </a:r>
            <a:r>
              <a:rPr lang="en-US" sz="2000" b="1" dirty="0" err="1">
                <a:latin typeface="Century Gothic" pitchFamily="34" charset="0"/>
                <a:cs typeface="Verdana"/>
              </a:rPr>
              <a:t>engg</a:t>
            </a:r>
            <a:r>
              <a:rPr lang="en-US" sz="2000" b="1" dirty="0">
                <a:latin typeface="Century Gothic" pitchFamily="34" charset="0"/>
                <a:cs typeface="Verdana"/>
              </a:rPr>
              <a:t>., 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Tesla-S buffer overflow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Amazon Ring camera</a:t>
            </a:r>
          </a:p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Privacy: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“Free” means that usage data is being monetized</a:t>
            </a:r>
          </a:p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Battery life: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Wireless communication is generally very expensive!</a:t>
            </a:r>
          </a:p>
          <a:p>
            <a:pPr>
              <a:spcBef>
                <a:spcPts val="400"/>
              </a:spcBef>
            </a:pPr>
            <a:r>
              <a:rPr lang="en-US" sz="2400" b="1" dirty="0">
                <a:latin typeface="Century Gothic" pitchFamily="34" charset="0"/>
                <a:cs typeface="Verdana"/>
              </a:rPr>
              <a:t>Network: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Typical COTS internet-enabled </a:t>
            </a:r>
            <a:r>
              <a:rPr lang="en-US" sz="2000" b="1" dirty="0" err="1">
                <a:latin typeface="Century Gothic" pitchFamily="34" charset="0"/>
                <a:cs typeface="Verdana"/>
              </a:rPr>
              <a:t>solns</a:t>
            </a:r>
            <a:r>
              <a:rPr lang="en-US" sz="2000" b="1" dirty="0">
                <a:latin typeface="Century Gothic" pitchFamily="34" charset="0"/>
                <a:cs typeface="Verdana"/>
              </a:rPr>
              <a:t> use 3G/4G, </a:t>
            </a:r>
            <a:r>
              <a:rPr lang="en-US" sz="2000" b="1" dirty="0" err="1">
                <a:latin typeface="Century Gothic" pitchFamily="34" charset="0"/>
                <a:cs typeface="Verdana"/>
              </a:rPr>
              <a:t>WiFi</a:t>
            </a:r>
            <a:r>
              <a:rPr lang="en-US" sz="2000" b="1" dirty="0">
                <a:latin typeface="Century Gothic" pitchFamily="34" charset="0"/>
                <a:cs typeface="Verdana"/>
              </a:rPr>
              <a:t>, BLE</a:t>
            </a:r>
          </a:p>
          <a:p>
            <a:pPr lvl="1">
              <a:spcBef>
                <a:spcPts val="400"/>
              </a:spcBef>
            </a:pPr>
            <a:r>
              <a:rPr lang="en-US" sz="2000" b="1" dirty="0">
                <a:latin typeface="Century Gothic" pitchFamily="34" charset="0"/>
                <a:cs typeface="Verdana"/>
              </a:rPr>
              <a:t>Except for BLE, unacceptably power hungry at the edge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" y="-122829"/>
            <a:ext cx="9143999" cy="961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IOT Problems</a:t>
            </a:r>
          </a:p>
        </p:txBody>
      </p:sp>
    </p:spTree>
    <p:extLst>
      <p:ext uri="{BB962C8B-B14F-4D97-AF65-F5344CB8AC3E}">
        <p14:creationId xmlns:p14="http://schemas.microsoft.com/office/powerpoint/2010/main" val="1052969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762000" y="1890063"/>
            <a:ext cx="7620000" cy="4560724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marL="424800" indent="-4248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Disruption good for entrepreneurs</a:t>
            </a:r>
          </a:p>
          <a:p>
            <a:pPr marL="424800" indent="-4248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Entrepreneurs embedded in opportunity</a:t>
            </a:r>
          </a:p>
          <a:p>
            <a:pPr marL="424800" indent="-4248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We need to train students with skills</a:t>
            </a:r>
          </a:p>
          <a:p>
            <a:pPr marL="424800" indent="-4248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HOW ??</a:t>
            </a:r>
          </a:p>
          <a:p>
            <a:pPr marL="424800" indent="-4248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/>
            </a:pPr>
            <a:endParaRPr lang="en-US" sz="2400" b="1" dirty="0">
              <a:solidFill>
                <a:srgbClr val="000000"/>
              </a:solidFill>
              <a:latin typeface="Century Gothic" pitchFamily="34" charset="0"/>
              <a:ea typeface="Calibri Bold" charset="0"/>
              <a:cs typeface="Verdana"/>
              <a:sym typeface="Calibri Bold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" y="467431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000000"/>
                </a:solidFill>
                <a:latin typeface="Century Gothic" pitchFamily="34" charset="0"/>
                <a:cs typeface="Verdana"/>
              </a:rPr>
              <a:t>IoT</a:t>
            </a:r>
            <a:r>
              <a:rPr lang="en-US" sz="32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 brings Disruption</a:t>
            </a:r>
          </a:p>
        </p:txBody>
      </p:sp>
    </p:spTree>
    <p:extLst>
      <p:ext uri="{BB962C8B-B14F-4D97-AF65-F5344CB8AC3E}">
        <p14:creationId xmlns:p14="http://schemas.microsoft.com/office/powerpoint/2010/main" val="177860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94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What is Internet of Things (</a:t>
            </a:r>
            <a:r>
              <a:rPr lang="en-GB" dirty="0" err="1"/>
              <a:t>IoT</a:t>
            </a:r>
            <a:r>
              <a:rPr lang="en-GB" dirty="0"/>
              <a:t>)?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-13175" y="6434252"/>
            <a:ext cx="1576200" cy="46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800"/>
              <a:t>Image courtesy: Google image</a:t>
            </a:r>
          </a:p>
        </p:txBody>
      </p:sp>
      <p:grpSp>
        <p:nvGrpSpPr>
          <p:cNvPr id="2" name="Shape 82"/>
          <p:cNvGrpSpPr/>
          <p:nvPr/>
        </p:nvGrpSpPr>
        <p:grpSpPr>
          <a:xfrm>
            <a:off x="-76200" y="1219201"/>
            <a:ext cx="9144000" cy="5273834"/>
            <a:chOff x="237190" y="1197500"/>
            <a:chExt cx="8113200" cy="3672275"/>
          </a:xfrm>
        </p:grpSpPr>
        <p:pic>
          <p:nvPicPr>
            <p:cNvPr id="83" name="Shape 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190" y="1197500"/>
              <a:ext cx="8113200" cy="367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Shape 84"/>
            <p:cNvSpPr txBox="1"/>
            <p:nvPr/>
          </p:nvSpPr>
          <p:spPr>
            <a:xfrm>
              <a:off x="2018449" y="4236025"/>
              <a:ext cx="2169591" cy="623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457200" lvl="0" indent="-292100" rtl="0">
                <a:spcBef>
                  <a:spcPts val="0"/>
                </a:spcBef>
                <a:spcAft>
                  <a:spcPts val="0"/>
                </a:spcAft>
                <a:buSzPts val="1000"/>
                <a:buChar char="●"/>
              </a:pPr>
              <a:r>
                <a:rPr lang="en-GB" sz="1400" b="1" dirty="0" err="1"/>
                <a:t>Analog</a:t>
              </a:r>
              <a:endParaRPr lang="en-GB" sz="1400" b="1" dirty="0"/>
            </a:p>
            <a:p>
              <a:pPr marL="457200" lvl="0" indent="-292100" rtl="0">
                <a:spcBef>
                  <a:spcPts val="0"/>
                </a:spcBef>
                <a:spcAft>
                  <a:spcPts val="0"/>
                </a:spcAft>
                <a:buSzPts val="1000"/>
                <a:buChar char="●"/>
              </a:pPr>
              <a:r>
                <a:rPr lang="en-GB" sz="1400" b="1" dirty="0"/>
                <a:t>Digital</a:t>
              </a:r>
            </a:p>
            <a:p>
              <a:pPr marL="457200" lvl="0" indent="-292100">
                <a:spcBef>
                  <a:spcPts val="0"/>
                </a:spcBef>
                <a:buSzPts val="1000"/>
                <a:buChar char="●"/>
              </a:pPr>
              <a:r>
                <a:rPr lang="en-GB" sz="1400" b="1" dirty="0"/>
                <a:t>I2C, UART,SPI, etc..</a:t>
              </a:r>
            </a:p>
          </p:txBody>
        </p:sp>
      </p:grpSp>
      <p:sp>
        <p:nvSpPr>
          <p:cNvPr id="85" name="Shape 85"/>
          <p:cNvSpPr txBox="1"/>
          <p:nvPr/>
        </p:nvSpPr>
        <p:spPr>
          <a:xfrm>
            <a:off x="2362200" y="3962400"/>
            <a:ext cx="1535100" cy="5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400" b="1" dirty="0"/>
              <a:t>SD Card </a:t>
            </a:r>
          </a:p>
          <a:p>
            <a:pPr marL="457200" lvl="0" indent="-292100" rtl="0">
              <a:spcBef>
                <a:spcPts val="0"/>
              </a:spcBef>
              <a:buSzPts val="1000"/>
              <a:buChar char="●"/>
            </a:pPr>
            <a:r>
              <a:rPr lang="en-GB" sz="1400" b="1" dirty="0"/>
              <a:t>Drive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300261" y="3142600"/>
            <a:ext cx="1567139" cy="5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400" b="1" dirty="0"/>
              <a:t>MQTT</a:t>
            </a:r>
          </a:p>
          <a:p>
            <a:pPr marL="457200" lvl="0" indent="-292100" rtl="0">
              <a:spcBef>
                <a:spcPts val="0"/>
              </a:spcBef>
              <a:buSzPts val="1000"/>
              <a:buChar char="●"/>
            </a:pPr>
            <a:r>
              <a:rPr lang="en-GB" sz="1400" b="1" dirty="0" err="1"/>
              <a:t>CoAP</a:t>
            </a:r>
            <a:endParaRPr lang="en-GB" sz="1400" b="1" dirty="0"/>
          </a:p>
        </p:txBody>
      </p:sp>
      <p:pic>
        <p:nvPicPr>
          <p:cNvPr id="87" name="Shape 87" descr="C:/Users/Smita ERTS/AppData/Roaming/PolarisOffice/ETemp/2156_48775936/fImage8294724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6099" y="6235232"/>
            <a:ext cx="1690249" cy="4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62000" y="2514600"/>
            <a:ext cx="7772400" cy="1470025"/>
          </a:xfrm>
        </p:spPr>
        <p:txBody>
          <a:bodyPr/>
          <a:lstStyle/>
          <a:p>
            <a:pPr eaLnBrk="1" hangingPunct="1"/>
            <a:r>
              <a:rPr lang="en-US" sz="54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Embedded System</a:t>
            </a:r>
            <a:br>
              <a:rPr lang="en-US" sz="54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54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Diversity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914400"/>
          </a:xfrm>
        </p:spPr>
        <p:txBody>
          <a:bodyPr/>
          <a:lstStyle/>
          <a:p>
            <a:pPr eaLnBrk="1" hangingPunct="1"/>
            <a:r>
              <a:rPr lang="en-US" b="1">
                <a:ea typeface="ＭＳ Ｐゴシック" pitchFamily="-101" charset="-128"/>
                <a:cs typeface="ＭＳ Ｐゴシック" pitchFamily="-101" charset="-128"/>
              </a:rPr>
              <a:t>Common Design Metrics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486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NRE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(Non-recurring engineering)</a:t>
            </a: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 cost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Unit cost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Size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(bytes, gates)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Performance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(execution time)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Power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(more power=&gt; more heat &amp; less battery time)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Flexibility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(ability to change functionality)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Time to prototype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Time to market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Maintainability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Correctness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Safety </a:t>
            </a:r>
            <a:r>
              <a:rPr lang="en-US" sz="24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(probability that system won’t cause harm)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endParaRPr lang="en-US" sz="2400"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162800" cy="487362"/>
          </a:xfrm>
        </p:spPr>
        <p:txBody>
          <a:bodyPr/>
          <a:lstStyle/>
          <a:p>
            <a:pPr eaLnBrk="1" hangingPunct="1"/>
            <a:r>
              <a:rPr lang="en-US" sz="3200" b="1">
                <a:ea typeface="ＭＳ Ｐゴシック" pitchFamily="-101" charset="-128"/>
                <a:cs typeface="ＭＳ Ｐゴシック" pitchFamily="-101" charset="-128"/>
              </a:rPr>
              <a:t>Challenges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3810000" cy="4678363"/>
          </a:xfrm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Tolerance for defects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Development Cycles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Resource availability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Ability to manage reqs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Ability to ensure long term maintenance</a:t>
            </a:r>
          </a:p>
        </p:txBody>
      </p:sp>
      <p:grpSp>
        <p:nvGrpSpPr>
          <p:cNvPr id="36868" name="Group 9"/>
          <p:cNvGrpSpPr>
            <a:grpSpLocks/>
          </p:cNvGrpSpPr>
          <p:nvPr/>
        </p:nvGrpSpPr>
        <p:grpSpPr bwMode="auto">
          <a:xfrm>
            <a:off x="152400" y="533400"/>
            <a:ext cx="8839200" cy="838200"/>
            <a:chOff x="240" y="432"/>
            <a:chExt cx="5280" cy="528"/>
          </a:xfrm>
        </p:grpSpPr>
        <p:sp>
          <p:nvSpPr>
            <p:cNvPr id="36871" name="AutoShape 4"/>
            <p:cNvSpPr>
              <a:spLocks noChangeArrowheads="1"/>
            </p:cNvSpPr>
            <p:nvPr/>
          </p:nvSpPr>
          <p:spPr bwMode="auto">
            <a:xfrm>
              <a:off x="240" y="432"/>
              <a:ext cx="5280" cy="528"/>
            </a:xfrm>
            <a:prstGeom prst="leftRightArrow">
              <a:avLst>
                <a:gd name="adj1" fmla="val 40907"/>
                <a:gd name="adj2" fmla="val 7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6872" name="Text Box 6"/>
            <p:cNvSpPr txBox="1">
              <a:spLocks noChangeArrowheads="1"/>
            </p:cNvSpPr>
            <p:nvPr/>
          </p:nvSpPr>
          <p:spPr bwMode="auto">
            <a:xfrm>
              <a:off x="624" y="576"/>
              <a:ext cx="11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…Decreasing</a:t>
              </a:r>
            </a:p>
          </p:txBody>
        </p:sp>
        <p:sp>
          <p:nvSpPr>
            <p:cNvPr id="36873" name="Text Box 7"/>
            <p:cNvSpPr txBox="1">
              <a:spLocks noChangeArrowheads="1"/>
            </p:cNvSpPr>
            <p:nvPr/>
          </p:nvSpPr>
          <p:spPr bwMode="auto">
            <a:xfrm>
              <a:off x="4080" y="576"/>
              <a:ext cx="10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Increasing…</a:t>
              </a:r>
            </a:p>
          </p:txBody>
        </p:sp>
      </p:grpSp>
      <p:sp>
        <p:nvSpPr>
          <p:cNvPr id="36869" name="Rectangle 8"/>
          <p:cNvSpPr>
            <a:spLocks noChangeArrowheads="1"/>
          </p:cNvSpPr>
          <p:nvPr/>
        </p:nvSpPr>
        <p:spPr bwMode="auto">
          <a:xfrm>
            <a:off x="4038600" y="1295400"/>
            <a:ext cx="5105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Safety critical requirements in</a:t>
            </a:r>
          </a:p>
          <a:p>
            <a:pPr marL="742950" lvl="1" indent="-28575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000" b="1"/>
              <a:t>Aerospace &amp; defence, Energy</a:t>
            </a:r>
            <a:br>
              <a:rPr lang="en-US" sz="2000" b="1"/>
            </a:br>
            <a:r>
              <a:rPr lang="en-US" sz="2000" b="1"/>
              <a:t>Transportation, Industrial, Medical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Requirement changes, life span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Application complexity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Cost of code testing, validation &amp; verification &amp; certification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Need for systems &amp; software design reusability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endParaRPr lang="en-US" sz="2400"/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Packaging &amp; ergonomics are key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Mechatronics 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  <a:buFontTx/>
              <a:buChar char="•"/>
            </a:pPr>
            <a:r>
              <a:rPr lang="en-US" sz="2400"/>
              <a:t>Mass deployment – less scope for error</a:t>
            </a:r>
          </a:p>
        </p:txBody>
      </p:sp>
      <p:sp>
        <p:nvSpPr>
          <p:cNvPr id="36870" name="Rectangle 10"/>
          <p:cNvSpPr>
            <a:spLocks noChangeArrowheads="1"/>
          </p:cNvSpPr>
          <p:nvPr/>
        </p:nvSpPr>
        <p:spPr bwMode="auto">
          <a:xfrm>
            <a:off x="2133600" y="808038"/>
            <a:ext cx="47244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Mission &amp; Safety-Critical Pressures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Current Technology</a:t>
            </a:r>
            <a:endParaRPr lang="en-GB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381000" y="966788"/>
            <a:ext cx="8693150" cy="5842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/>
              <a:t>Extrapolation of traditional software techniques</a:t>
            </a:r>
            <a:endParaRPr lang="en-GB" sz="3200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52400" y="1600200"/>
            <a:ext cx="89916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Programs written in conventional languages 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500">
                <a:solidFill>
                  <a:schemeClr val="accent2"/>
                </a:solidFill>
              </a:rPr>
              <a:t>C subsets, MISRA C for automobile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500">
                <a:solidFill>
                  <a:schemeClr val="accent2"/>
                </a:solidFill>
              </a:rPr>
              <a:t>Java for telephone / smartcards</a:t>
            </a:r>
          </a:p>
          <a:p>
            <a:pPr lvl="1" eaLnBrk="0" hangingPunct="0">
              <a:lnSpc>
                <a:spcPct val="110000"/>
              </a:lnSpc>
            </a:pPr>
            <a:endParaRPr lang="en-US" sz="15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Glued together by OS services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500">
                <a:solidFill>
                  <a:schemeClr val="accent2"/>
                </a:solidFill>
              </a:rPr>
              <a:t>A wide variety of embedded OS (VxWorks, OSEK)</a:t>
            </a:r>
          </a:p>
          <a:p>
            <a:pPr lvl="1" eaLnBrk="0" hangingPunct="0">
              <a:lnSpc>
                <a:spcPct val="110000"/>
              </a:lnSpc>
            </a:pPr>
            <a:endParaRPr lang="en-US" sz="14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With some reuse and standardisation effort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endParaRPr lang="en-US" sz="1200"/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 </a:t>
            </a:r>
            <a:r>
              <a:rPr lang="en-US" sz="2800">
                <a:solidFill>
                  <a:schemeClr val="tx2"/>
                </a:solidFill>
              </a:rPr>
              <a:t>Classical software models largely inadequate</a:t>
            </a:r>
            <a:r>
              <a:rPr lang="en-US" sz="2800"/>
              <a:t> </a:t>
            </a:r>
          </a:p>
          <a:p>
            <a:pPr lvl="1" eaLnBrk="0" hangingPunct="0">
              <a:lnSpc>
                <a:spcPct val="80000"/>
              </a:lnSpc>
              <a:buFontTx/>
              <a:buChar char="•"/>
            </a:pPr>
            <a:r>
              <a:rPr lang="en-US" sz="2400">
                <a:solidFill>
                  <a:schemeClr val="hlink"/>
                </a:solidFill>
              </a:rPr>
              <a:t>Too powerful, hard to verify</a:t>
            </a:r>
          </a:p>
          <a:p>
            <a:pPr lvl="1" eaLnBrk="0" hangingPunct="0">
              <a:lnSpc>
                <a:spcPct val="80000"/>
              </a:lnSpc>
              <a:buFontTx/>
              <a:buChar char="•"/>
            </a:pPr>
            <a:r>
              <a:rPr lang="en-US" sz="2400">
                <a:solidFill>
                  <a:schemeClr val="hlink"/>
                </a:solidFill>
              </a:rPr>
              <a:t>often subsets of rich languages=&gt;doesn’t make them simpler</a:t>
            </a:r>
            <a:r>
              <a:rPr lang="en-US" sz="3200">
                <a:solidFill>
                  <a:schemeClr val="hlink"/>
                </a:solidFill>
              </a:rPr>
              <a:t>  </a:t>
            </a:r>
            <a:endParaRPr lang="en-GB" sz="320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sz="54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Computing </a:t>
            </a:r>
            <a:br>
              <a:rPr lang="en-US" sz="54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54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without Computers</a:t>
            </a:r>
            <a:br>
              <a:rPr lang="en-US" sz="66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br>
              <a:rPr lang="en-US" sz="20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32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(or, the changing nature of computers</a:t>
            </a:r>
            <a:br>
              <a:rPr lang="en-US" sz="32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32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or, where/what is hardware?)</a:t>
            </a:r>
            <a:endParaRPr lang="en-US" sz="1800"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543800" cy="762000"/>
          </a:xfrm>
        </p:spPr>
        <p:txBody>
          <a:bodyPr/>
          <a:lstStyle/>
          <a:p>
            <a:pPr eaLnBrk="1" hangingPunct="1"/>
            <a:r>
              <a:rPr lang="en-US" sz="3200" b="1">
                <a:ea typeface="ＭＳ Ｐゴシック" pitchFamily="-101" charset="-128"/>
                <a:cs typeface="ＭＳ Ｐゴシック" pitchFamily="-101" charset="-128"/>
              </a:rPr>
              <a:t>Why Is Embedded Software Not Just</a:t>
            </a:r>
            <a:br>
              <a:rPr lang="en-US" sz="3200" b="1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3200" b="1">
                <a:ea typeface="ＭＳ Ｐゴシック" pitchFamily="-101" charset="-128"/>
                <a:cs typeface="ＭＳ Ｐゴシック" pitchFamily="-101" charset="-128"/>
              </a:rPr>
              <a:t>Software On Small Computers?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05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solidFill>
                  <a:srgbClr val="FF3300"/>
                </a:solidFill>
                <a:ea typeface="+mn-ea"/>
                <a:cs typeface="+mn-cs"/>
              </a:rPr>
              <a:t>Embedded = Dedicated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ea typeface="+mn-ea"/>
                <a:cs typeface="+mn-cs"/>
              </a:rPr>
              <a:t>Interaction with physical processes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Sensors, actuators, processes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ea typeface="+mn-ea"/>
                <a:cs typeface="+mn-cs"/>
              </a:rPr>
              <a:t>Critical properties are not all functional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Real-time, fault recovery, power, security, robustness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ea typeface="+mn-ea"/>
                <a:cs typeface="+mn-cs"/>
              </a:rPr>
              <a:t>Heterogeneity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Hardware/software tradeoffs, mixed architectures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ea typeface="+mn-ea"/>
                <a:cs typeface="+mn-cs"/>
              </a:rPr>
              <a:t>Concurrency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Interaction with multiple processes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b="1" dirty="0">
                <a:ea typeface="+mn-ea"/>
                <a:cs typeface="+mn-cs"/>
              </a:rPr>
              <a:t>Reactivity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Operating at the speed of the environment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Monotype Sorts" charset="2"/>
              <a:buChar char="+"/>
              <a:defRPr/>
            </a:pPr>
            <a:r>
              <a:rPr lang="en-US" sz="2400" dirty="0">
                <a:ea typeface="+mn-ea"/>
                <a:cs typeface="+mn-cs"/>
              </a:rPr>
              <a:t> 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+mn-cs"/>
              </a:rPr>
              <a:t>These features look more like hardware!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Current Bottleneck</a:t>
            </a:r>
            <a:endParaRPr lang="en-GB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28600" y="955675"/>
            <a:ext cx="836771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Intrinsic application complexity grows rapidly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Analog / digital interface: more objects to control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Embedded algorithmics: signal, display, alarm, power...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Richer hardware architecture: </a:t>
            </a:r>
            <a:r>
              <a:rPr lang="en-US" sz="2300" b="1">
                <a:solidFill>
                  <a:schemeClr val="accent2"/>
                </a:solidFill>
                <a:sym typeface="Symbol" pitchFamily="-101" charset="2"/>
              </a:rPr>
              <a:t>P</a:t>
            </a:r>
            <a:r>
              <a:rPr lang="en-US" sz="2300">
                <a:solidFill>
                  <a:schemeClr val="accent2"/>
                </a:solidFill>
                <a:sym typeface="Symbol" pitchFamily="-101" charset="2"/>
              </a:rPr>
              <a:t>, DSP, ASIP, ASIC, FPGA</a:t>
            </a:r>
            <a:endParaRPr lang="en-US" sz="2300">
              <a:solidFill>
                <a:schemeClr val="accent2"/>
              </a:solidFill>
            </a:endParaRPr>
          </a:p>
          <a:p>
            <a:pPr lvl="1" eaLnBrk="0" hangingPunct="0">
              <a:lnSpc>
                <a:spcPct val="110000"/>
              </a:lnSpc>
            </a:pPr>
            <a:r>
              <a:rPr lang="en-US" sz="2400">
                <a:solidFill>
                  <a:schemeClr val="accent2"/>
                </a:solidFill>
              </a:rPr>
              <a:t> 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Performance adds complexity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Footprint / power minimization interferes with logical design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Technology independence is still difficult</a:t>
            </a:r>
          </a:p>
          <a:p>
            <a:pPr lvl="1" eaLnBrk="0" hangingPunct="0">
              <a:lnSpc>
                <a:spcPct val="110000"/>
              </a:lnSpc>
            </a:pPr>
            <a:endParaRPr lang="en-US" sz="23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800">
                <a:solidFill>
                  <a:schemeClr val="tx2"/>
                </a:solidFill>
              </a:rPr>
              <a:t>=&gt; Verification bottleneck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Applications hard to verify off-site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Hardware / software interaction difficult</a:t>
            </a:r>
            <a:endParaRPr lang="en-GB" sz="23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1" charset="-128"/>
                <a:cs typeface="ＭＳ Ｐゴシック" pitchFamily="-101" charset="-128"/>
              </a:rPr>
              <a:t>Apple A.. </a:t>
            </a:r>
            <a:r>
              <a:rPr lang="en-US" sz="4000" dirty="0" err="1">
                <a:ea typeface="ＭＳ Ｐゴシック" pitchFamily="-101" charset="-128"/>
                <a:cs typeface="ＭＳ Ｐゴシック" pitchFamily="-101" charset="-128"/>
              </a:rPr>
              <a:t>SoC</a:t>
            </a:r>
            <a:r>
              <a:rPr lang="en-US" sz="4000" dirty="0">
                <a:ea typeface="ＭＳ Ｐゴシック" pitchFamily="-101" charset="-128"/>
                <a:cs typeface="ＭＳ Ｐゴシック" pitchFamily="-101" charset="-128"/>
              </a:rPr>
              <a:t> series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838200"/>
            <a:ext cx="8382000" cy="5791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b="1">
                <a:ea typeface="ＭＳ Ｐゴシック" pitchFamily="-101" charset="-128"/>
                <a:cs typeface="ＭＳ Ｐゴシック" pitchFamily="-101" charset="-128"/>
              </a:rPr>
              <a:t>Apple A4 (2010) 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for iPad ARM based SoC @1GHz w/integ. GPU ($1Bn to devlp)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b="1">
                <a:ea typeface="ＭＳ Ｐゴシック" pitchFamily="-101" charset="-128"/>
                <a:cs typeface="ＭＳ Ｐゴシック" pitchFamily="-101" charset="-128"/>
              </a:rPr>
              <a:t>Apple A5 (2012)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Based on dual-core ARM Cortex-A9 MPCore CPU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$4B development facility by Samsung in Texas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Clocked at 1 GHz (auto adj. frequency to save battery)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ISP for face detection, wh.balance &amp; automatic image stabilization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”EarSmart" unit from Audience for noise canceling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CPU portion 2x as powerful as the original iPad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GPU up to 7x as powerful A4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Cost 75% more than predecessor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b="1">
                <a:ea typeface="ＭＳ Ｐゴシック" pitchFamily="-101" charset="-128"/>
                <a:cs typeface="ＭＳ Ｐゴシック" pitchFamily="-101" charset="-128"/>
              </a:rPr>
              <a:t>Apple A6x (2013)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1.4 GHz Apple-designed </a:t>
            </a:r>
            <a:r>
              <a:rPr lang="en-US" sz="2000">
                <a:hlinkClick r:id="rId3" tooltip="ARM architecture"/>
              </a:rPr>
              <a:t>ARMv7</a:t>
            </a:r>
            <a:r>
              <a:rPr lang="en-US" sz="2000"/>
              <a:t> based </a:t>
            </a:r>
            <a:r>
              <a:rPr lang="en-US" sz="2000">
                <a:hlinkClick r:id="rId4" tooltip="Multi-core processor"/>
              </a:rPr>
              <a:t>dual-core CPU</a:t>
            </a:r>
            <a:r>
              <a:rPr lang="en-US" sz="2000"/>
              <a:t> (Swift)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Integrated quad-core </a:t>
            </a:r>
            <a:r>
              <a:rPr lang="en-US" sz="2000">
                <a:hlinkClick r:id="rId5" tooltip="PowerVR"/>
              </a:rPr>
              <a:t>PowerVR</a:t>
            </a:r>
            <a:r>
              <a:rPr lang="en-US" sz="2000"/>
              <a:t> SGX 554MP4 GPU @300 MHz 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2x computing power + graphics perf. Of previous </a:t>
            </a:r>
            <a:r>
              <a:rPr lang="en-US" sz="2000">
                <a:hlinkClick r:id="rId6" tooltip="Apple A5X"/>
              </a:rPr>
              <a:t>Apple A5X</a:t>
            </a:r>
            <a:endParaRPr lang="en-US" sz="2000"/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000"/>
              <a:t>32 nm process =&gt; chip is 123 mm</a:t>
            </a:r>
            <a:r>
              <a:rPr lang="en-US" sz="2000" baseline="30000"/>
              <a:t>2</a:t>
            </a:r>
            <a:r>
              <a:rPr lang="en-US" sz="2000"/>
              <a:t> large</a:t>
            </a:r>
            <a:r>
              <a:rPr lang="en-US" sz="2000" baseline="30000">
                <a:hlinkClick r:id="rId7"/>
              </a:rPr>
              <a:t>[6]</a:t>
            </a:r>
            <a:r>
              <a:rPr lang="en-US" sz="2000"/>
              <a:t> (26% larger than A6).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endParaRPr lang="en-US" sz="2000"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008" y="838199"/>
          <a:ext cx="9074992" cy="5638801"/>
        </p:xfrm>
        <a:graphic>
          <a:graphicData uri="http://schemas.openxmlformats.org/drawingml/2006/table">
            <a:tbl>
              <a:tblPr/>
              <a:tblGrid>
                <a:gridCol w="77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1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7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2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Year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Model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Specs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Product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90"/>
                          </a:solidFill>
                          <a:latin typeface="Verdana"/>
                        </a:rPr>
                        <a:t>Spd</a:t>
                      </a:r>
                      <a:endParaRPr lang="en-US" sz="1800" b="1" i="0" u="none" strike="noStrike" dirty="0">
                        <a:solidFill>
                          <a:srgbClr val="000090"/>
                        </a:solidFill>
                        <a:latin typeface="Verdana"/>
                      </a:endParaRP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90"/>
                          </a:solidFill>
                          <a:latin typeface="Verdana"/>
                        </a:rPr>
                        <a:t>Gfx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Size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Tech.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2012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A6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1.3 GHz ARMv7 based dual-core CPU (Swift)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iPhone5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22% smaller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32nM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95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2013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A7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1.3–1.4GHz 64-bit ARMv8-A dual-core CPU (Cyclone) integrated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PowerVR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 G6430 GPU, 31x64bit GP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regs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, 32x128bit FP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regs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Verdana"/>
                        </a:rPr>
                        <a:t>iPhone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 5S,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iPad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 Mini2 &amp; 3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1B transistors in 102sq.mm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28nM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5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2014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A8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1.4GHz 64-bit ARMv8-A dual-core CPU &amp; integrated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PowerVR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 GX6450 GPU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iPhone6 &amp; 6+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25%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50%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13% less in size, 2B transistors 89sq.mm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20nM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11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2015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A9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64-bit ARM based system on a chip (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SoC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)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latin typeface="Verdana"/>
                        </a:rPr>
                        <a:t>iPhone</a:t>
                      </a:r>
                      <a:r>
                        <a:rPr lang="en-US" sz="1600" b="0" i="0" u="none" strike="noStrike" dirty="0">
                          <a:latin typeface="Verdana"/>
                        </a:rPr>
                        <a:t> 6S &amp; 6S+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70% more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90% more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14nM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2600" y="0"/>
            <a:ext cx="580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(Apple) Processor Trends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633734"/>
              </p:ext>
            </p:extLst>
          </p:nvPr>
        </p:nvGraphicFramePr>
        <p:xfrm>
          <a:off x="69008" y="838199"/>
          <a:ext cx="9074992" cy="5799587"/>
        </p:xfrm>
        <a:graphic>
          <a:graphicData uri="http://schemas.openxmlformats.org/drawingml/2006/table">
            <a:tbl>
              <a:tblPr/>
              <a:tblGrid>
                <a:gridCol w="77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1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7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2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Year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Model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Specs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Product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90"/>
                          </a:solidFill>
                          <a:latin typeface="Verdana"/>
                        </a:rPr>
                        <a:t>Spd</a:t>
                      </a:r>
                      <a:endParaRPr lang="en-US" sz="1800" b="1" i="0" u="none" strike="noStrike" dirty="0">
                        <a:solidFill>
                          <a:srgbClr val="000090"/>
                        </a:solidFill>
                        <a:latin typeface="Verdana"/>
                      </a:endParaRP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90"/>
                          </a:solidFill>
                          <a:latin typeface="Verdana"/>
                        </a:rPr>
                        <a:t>Gfx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Size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90"/>
                          </a:solidFill>
                          <a:latin typeface="Verdana"/>
                        </a:rPr>
                        <a:t>Tech.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81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2016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A10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64-bit ARMv7 based SoC quad-core CPU (Fusion)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 7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40% faster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50% faster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3.3B transistors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16nM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80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2017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A11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64-bit ARMv8-A 6-core CPU (Bionic) 2 high perf and 4 high efficiency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 8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25% faster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70% faster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4.3B transistors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10nM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2018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A12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64-bit ARM 2+4 core CPU (Bionic)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 XS &amp; XR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35% faster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95% faster multi core 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6.9B transistors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7nM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11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2019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latin typeface="Verdana"/>
                        </a:rPr>
                        <a:t>A13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64-bit ARM 6 core with 2 high perf cores running at 2.65GHz (Lightening) with ML accelerators – AMX blocks; &amp; 4 energy efficient cores (Thunder)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iPhone 11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20% faster with 30% less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pwr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20% faster with 40% lower </a:t>
                      </a:r>
                      <a:r>
                        <a:rPr lang="en-US" sz="1600" b="0" i="0" u="none" strike="noStrike" dirty="0" err="1">
                          <a:latin typeface="Verdana"/>
                        </a:rPr>
                        <a:t>pwr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8.5B transistors 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latin typeface="Verdana"/>
                        </a:rPr>
                        <a:t>7nM</a:t>
                      </a:r>
                    </a:p>
                  </a:txBody>
                  <a:tcPr marL="19433" marR="19433" marT="194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2600" y="0"/>
            <a:ext cx="580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(Apple) Processor Trends</a:t>
            </a:r>
          </a:p>
        </p:txBody>
      </p:sp>
    </p:spTree>
    <p:extLst>
      <p:ext uri="{BB962C8B-B14F-4D97-AF65-F5344CB8AC3E}">
        <p14:creationId xmlns:p14="http://schemas.microsoft.com/office/powerpoint/2010/main" val="2313609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sz="54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Software Engineering</a:t>
            </a:r>
            <a:br>
              <a:rPr lang="en-US" sz="66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br>
              <a:rPr lang="en-US" sz="20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32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(or, how do we build reliable systems?)</a:t>
            </a:r>
            <a:endParaRPr lang="en-US" sz="1800"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pPr eaLnBrk="1" hangingPunct="1"/>
            <a:r>
              <a:rPr lang="en-US" sz="4000" b="1">
                <a:ea typeface="ＭＳ Ｐゴシック" pitchFamily="-101" charset="-128"/>
                <a:cs typeface="ＭＳ Ｐゴシック" pitchFamily="-101" charset="-128"/>
              </a:rPr>
              <a:t>Things Have to Change!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Pressure on productivity of design engineers  working on complex systems. 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Time has come to design hardware using software engineering - rather than hw engg - methodologies. 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Complexity of system is the basic problem, and Moore’s Law doubles complexity every 18 months. 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Advances in software engineering help produce  complex systems </a:t>
            </a:r>
            <a:r>
              <a:rPr lang="en-US" sz="2800" b="1">
                <a:ea typeface="ＭＳ Ｐゴシック" pitchFamily="-101" charset="-128"/>
                <a:cs typeface="ＭＳ Ｐゴシック" pitchFamily="-101" charset="-128"/>
              </a:rPr>
              <a:t>with more easily available design skills</a:t>
            </a: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, making large profits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We expect new designers, with/without hardware design skills, will design hardware in future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-101" charset="-128"/>
                <a:cs typeface="ＭＳ Ｐゴシック" pitchFamily="-101" charset="-128"/>
              </a:rPr>
              <a:t>Designer Productivity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229600" cy="541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“The Mythical Man Month” by Frederick Brooks ’75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More designers on team =&gt; lower productivity because of increasing communication costs between groups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Consider 1M transistor project:</a:t>
            </a:r>
            <a:br>
              <a:rPr lang="en-US" sz="240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- </a:t>
            </a:r>
            <a:r>
              <a:rPr lang="en-US" sz="2000">
                <a:ea typeface="ＭＳ Ｐゴシック" pitchFamily="-101" charset="-128"/>
                <a:cs typeface="ＭＳ Ｐゴシック" pitchFamily="-101" charset="-128"/>
              </a:rPr>
              <a:t>Say, a designer has productivity of 5000 transistor/mth</a:t>
            </a:r>
            <a:br>
              <a:rPr lang="en-US" sz="280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- </a:t>
            </a:r>
            <a:r>
              <a:rPr lang="en-US" sz="2000">
                <a:ea typeface="ＭＳ Ｐゴシック" pitchFamily="-101" charset="-128"/>
                <a:cs typeface="ＭＳ Ｐゴシック" pitchFamily="-101" charset="-128"/>
              </a:rPr>
              <a:t>Each extra designer =&gt; decrease of 100 transistor/mth </a:t>
            </a:r>
            <a:br>
              <a:rPr lang="en-US" sz="200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000">
                <a:ea typeface="ＭＳ Ｐゴシック" pitchFamily="-101" charset="-128"/>
                <a:cs typeface="ＭＳ Ｐゴシック" pitchFamily="-101" charset="-128"/>
              </a:rPr>
              <a:t>	productivity in group due to comm. costs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100"/>
              <a:t>1 designer	1M/5000 =&gt;		200mth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100"/>
              <a:t>10 designer	1M/(10*4100) =&gt; 	24.3mth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100"/>
              <a:t>25 designer	1M/(25*2600) =&gt;	15.3mth</a:t>
            </a:r>
          </a:p>
          <a:p>
            <a:pPr lvl="1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100"/>
              <a:t>27 designer	1M/(27*2400) =&gt;	15.4mth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Need new design technology to shrink design gap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934200" y="6172200"/>
            <a:ext cx="19050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/>
              <a:t>Source: Embedded System Design: Frank Vahid/ Tony Vargis (John Wiley &amp; Sons, Inc.2002)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038"/>
            <a:ext cx="8229600" cy="487362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1" charset="-128"/>
                <a:cs typeface="ＭＳ Ｐゴシック" pitchFamily="-101" charset="-128"/>
              </a:rPr>
              <a:t>Design Productivity Gap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685800"/>
            <a:ext cx="8382000" cy="6172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Designer productivity grown over the last decade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Rate of improvement has not kept pace with the chip-capacity growth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1981: leading edge chip: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1600" b="1" dirty="0"/>
              <a:t>100 designers * 100 trans/</a:t>
            </a:r>
            <a:r>
              <a:rPr lang="en-US" sz="1600" b="1" dirty="0" err="1"/>
              <a:t>mth</a:t>
            </a:r>
            <a:r>
              <a:rPr lang="en-US" sz="1600" b="1" dirty="0"/>
              <a:t> =&gt; 10k trans complexity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2010: leading edge Intel chip using 45nM technology: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1600" b="1" dirty="0"/>
              <a:t>&gt; 1B transistor complexity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2015: Leading edge Apple A9 using 14nM technology: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1600" b="1" dirty="0"/>
              <a:t>&gt; 2B transistor complexity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2019: Apple A13 chip using 7nM technology:</a:t>
            </a:r>
          </a:p>
          <a:p>
            <a:pPr lvl="1"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1600" b="1" dirty="0"/>
              <a:t>&gt; 8.5B transistor complexity</a:t>
            </a:r>
            <a:endParaRPr lang="en-US" sz="2400" b="1" dirty="0"/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Designers at avg. of $10k pm</a:t>
            </a:r>
            <a:br>
              <a:rPr lang="en-US" sz="2400" dirty="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=&gt; cost of building leading edge chips has gone from </a:t>
            </a:r>
            <a:br>
              <a:rPr lang="en-US" sz="2400" dirty="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$1M (1981) to $300M (2002) to $1B (2010) to …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Apple A4 for </a:t>
            </a:r>
            <a:r>
              <a:rPr lang="en-US" sz="2400" dirty="0" err="1">
                <a:ea typeface="ＭＳ Ｐゴシック" pitchFamily="-101" charset="-128"/>
                <a:cs typeface="ＭＳ Ｐゴシック" pitchFamily="-101" charset="-128"/>
              </a:rPr>
              <a:t>iPad</a:t>
            </a: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 ARM based </a:t>
            </a:r>
            <a:r>
              <a:rPr lang="en-US" sz="2400" dirty="0" err="1">
                <a:ea typeface="ＭＳ Ｐゴシック" pitchFamily="-101" charset="-128"/>
                <a:cs typeface="ＭＳ Ｐゴシック" pitchFamily="-101" charset="-128"/>
              </a:rPr>
              <a:t>SoC</a:t>
            </a: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 </a:t>
            </a:r>
            <a:br>
              <a:rPr lang="en-US" sz="2400" dirty="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@1GHz </a:t>
            </a:r>
            <a:r>
              <a:rPr lang="en-US" sz="2400" dirty="0" err="1">
                <a:ea typeface="ＭＳ Ｐゴシック" pitchFamily="-101" charset="-128"/>
                <a:cs typeface="ＭＳ Ｐゴシック" pitchFamily="-101" charset="-128"/>
              </a:rPr>
              <a:t>w</a:t>
            </a: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/integrated GPU ($1Bn to develop)</a:t>
            </a:r>
          </a:p>
          <a:p>
            <a:pPr eaLnBrk="1" hangingPunct="1">
              <a:lnSpc>
                <a:spcPct val="80000"/>
              </a:lnSpc>
              <a:spcBef>
                <a:spcPct val="35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Need paradigm shift to cope with complexities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7391400" y="6172200"/>
            <a:ext cx="1905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/>
              <a:t>Source: Embedded System Design: Frank </a:t>
            </a:r>
            <a:r>
              <a:rPr lang="en-US" sz="900" dirty="0" err="1"/>
              <a:t>Vahid</a:t>
            </a:r>
            <a:r>
              <a:rPr lang="en-US" sz="900" dirty="0"/>
              <a:t>/ Tony </a:t>
            </a:r>
            <a:r>
              <a:rPr lang="en-US" sz="900" dirty="0" err="1"/>
              <a:t>Vargis</a:t>
            </a:r>
            <a:r>
              <a:rPr lang="en-US" sz="900" dirty="0"/>
              <a:t> (John Wiley &amp; Sons, Inc.2006)</a:t>
            </a:r>
          </a:p>
          <a:p>
            <a:r>
              <a:rPr lang="en-US" sz="900" dirty="0"/>
              <a:t>And others.</a:t>
            </a:r>
          </a:p>
        </p:txBody>
      </p:sp>
      <p:pic>
        <p:nvPicPr>
          <p:cNvPr id="57349" name="Picture 9" descr="apple_a4_processo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781800" y="1752600"/>
            <a:ext cx="2057400" cy="1368425"/>
          </a:xfr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B44A-C836-6C49-A339-7DD6879F9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Chip Design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DE7AF-E207-A24E-BB19-38843334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66801"/>
            <a:ext cx="9144000" cy="5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5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4000" b="1">
                <a:ea typeface="ＭＳ Ｐゴシック" pitchFamily="-101" charset="-128"/>
                <a:cs typeface="ＭＳ Ｐゴシック" pitchFamily="-101" charset="-128"/>
              </a:rPr>
              <a:t>Computing without Computers*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Changes in how we design/ deliver compute power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/>
              <a:t>Reconfigurable computing and custom computing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/>
              <a:t>i.e.  turn </a:t>
            </a:r>
            <a:r>
              <a:rPr lang="en-US" sz="2400" dirty="0" err="1"/>
              <a:t>sw</a:t>
            </a:r>
            <a:r>
              <a:rPr lang="en-US" sz="2400" dirty="0"/>
              <a:t> into hw =&gt;speed up (no single processor to slow us)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/>
              <a:t>Multi-core chips</a:t>
            </a:r>
            <a:endParaRPr lang="en-US" b="1" dirty="0">
              <a:ea typeface="ＭＳ Ｐゴシック" pitchFamily="-101" charset="-128"/>
              <a:cs typeface="ＭＳ Ｐゴシック" pitchFamily="-101" charset="-128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Today’s computer chips surrounded by other cores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/>
              <a:t>Graphics processing, display handling, network interfacing, sound generation, wireless comm., etc.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dirty="0"/>
              <a:t>Supported by a range of functions embedded in hardware.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5181600" y="6400800"/>
            <a:ext cx="396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/>
              <a:t>*Prof. Ian Page, University of Oxford, 1990’s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Time to Market Design Metric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81000" y="152400"/>
            <a:ext cx="838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038" rIns="0" bIns="46038" anchor="ctr">
            <a:prstTxWarp prst="textNoShape">
              <a:avLst/>
            </a:prstTxWarp>
          </a:bodyPr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3962400" y="1905000"/>
            <a:ext cx="518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/>
              <a:t>Simplified revenue model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Product life = 2W, peak at W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Time of market entry defines a triangle, representing market penetration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Triangle area equals revenue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/>
              <a:t>Loss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The difference between the on-time and delayed triangle areas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/>
              <a:t>Avg. time to market today = 8  mth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/>
              <a:t>1 day delay may amount to $Ms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see Sony Playstation vs XBox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b="1"/>
          </a:p>
        </p:txBody>
      </p:sp>
      <p:grpSp>
        <p:nvGrpSpPr>
          <p:cNvPr id="59397" name="Group 5"/>
          <p:cNvGrpSpPr>
            <a:grpSpLocks/>
          </p:cNvGrpSpPr>
          <p:nvPr/>
        </p:nvGrpSpPr>
        <p:grpSpPr bwMode="auto">
          <a:xfrm>
            <a:off x="228600" y="2286000"/>
            <a:ext cx="3967163" cy="3065463"/>
            <a:chOff x="144" y="1440"/>
            <a:chExt cx="2499" cy="1931"/>
          </a:xfrm>
        </p:grpSpPr>
        <p:sp>
          <p:nvSpPr>
            <p:cNvPr id="59399" name="Text Box 6"/>
            <p:cNvSpPr txBox="1">
              <a:spLocks noChangeAspect="1" noChangeArrowheads="1"/>
            </p:cNvSpPr>
            <p:nvPr/>
          </p:nvSpPr>
          <p:spPr bwMode="auto">
            <a:xfrm>
              <a:off x="236" y="3084"/>
              <a:ext cx="112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>
                  <a:latin typeface="Times New Roman" pitchFamily="-101" charset="0"/>
                </a:rPr>
                <a:t>On-time      Delayed</a:t>
              </a:r>
            </a:p>
            <a:p>
              <a:pPr algn="ctr" eaLnBrk="0" hangingPunct="0"/>
              <a:r>
                <a:rPr lang="en-US" sz="1400">
                  <a:latin typeface="Times New Roman" pitchFamily="-101" charset="0"/>
                </a:rPr>
                <a:t>entry           entry</a:t>
              </a:r>
            </a:p>
          </p:txBody>
        </p:sp>
        <p:sp>
          <p:nvSpPr>
            <p:cNvPr id="59400" name="Freeform 7"/>
            <p:cNvSpPr>
              <a:spLocks noChangeAspect="1"/>
            </p:cNvSpPr>
            <p:nvPr/>
          </p:nvSpPr>
          <p:spPr bwMode="auto">
            <a:xfrm>
              <a:off x="1428" y="1566"/>
              <a:ext cx="318" cy="181"/>
            </a:xfrm>
            <a:custGeom>
              <a:avLst/>
              <a:gdLst>
                <a:gd name="T0" fmla="*/ 2 w 510"/>
                <a:gd name="T1" fmla="*/ 0 h 290"/>
                <a:gd name="T2" fmla="*/ 0 w 510"/>
                <a:gd name="T3" fmla="*/ 1 h 290"/>
                <a:gd name="T4" fmla="*/ 0 60000 65536"/>
                <a:gd name="T5" fmla="*/ 0 60000 65536"/>
                <a:gd name="T6" fmla="*/ 0 w 510"/>
                <a:gd name="T7" fmla="*/ 0 h 290"/>
                <a:gd name="T8" fmla="*/ 510 w 510"/>
                <a:gd name="T9" fmla="*/ 290 h 2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290">
                  <a:moveTo>
                    <a:pt x="510" y="0"/>
                  </a:moveTo>
                  <a:lnTo>
                    <a:pt x="0" y="2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1" name="Line 8"/>
            <p:cNvSpPr>
              <a:spLocks noChangeAspect="1" noChangeShapeType="1"/>
            </p:cNvSpPr>
            <p:nvPr/>
          </p:nvSpPr>
          <p:spPr bwMode="auto">
            <a:xfrm>
              <a:off x="351" y="2820"/>
              <a:ext cx="22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2" name="Freeform 9"/>
            <p:cNvSpPr>
              <a:spLocks noChangeAspect="1"/>
            </p:cNvSpPr>
            <p:nvPr/>
          </p:nvSpPr>
          <p:spPr bwMode="auto">
            <a:xfrm>
              <a:off x="1386" y="1972"/>
              <a:ext cx="435" cy="256"/>
            </a:xfrm>
            <a:custGeom>
              <a:avLst/>
              <a:gdLst>
                <a:gd name="T0" fmla="*/ 4 w 699"/>
                <a:gd name="T1" fmla="*/ 0 h 410"/>
                <a:gd name="T2" fmla="*/ 0 w 699"/>
                <a:gd name="T3" fmla="*/ 2 h 410"/>
                <a:gd name="T4" fmla="*/ 0 60000 65536"/>
                <a:gd name="T5" fmla="*/ 0 60000 65536"/>
                <a:gd name="T6" fmla="*/ 0 w 699"/>
                <a:gd name="T7" fmla="*/ 0 h 410"/>
                <a:gd name="T8" fmla="*/ 699 w 699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99" h="410">
                  <a:moveTo>
                    <a:pt x="699" y="0"/>
                  </a:moveTo>
                  <a:lnTo>
                    <a:pt x="0" y="41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3" name="Line 10"/>
            <p:cNvSpPr>
              <a:spLocks noChangeAspect="1" noChangeShapeType="1"/>
            </p:cNvSpPr>
            <p:nvPr/>
          </p:nvSpPr>
          <p:spPr bwMode="auto">
            <a:xfrm flipV="1">
              <a:off x="1386" y="1778"/>
              <a:ext cx="0" cy="10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4" name="Freeform 11"/>
            <p:cNvSpPr>
              <a:spLocks noChangeAspect="1"/>
            </p:cNvSpPr>
            <p:nvPr/>
          </p:nvSpPr>
          <p:spPr bwMode="auto">
            <a:xfrm>
              <a:off x="355" y="1788"/>
              <a:ext cx="1031" cy="1032"/>
            </a:xfrm>
            <a:custGeom>
              <a:avLst/>
              <a:gdLst>
                <a:gd name="T0" fmla="*/ 0 w 1651"/>
                <a:gd name="T1" fmla="*/ 9 h 1655"/>
                <a:gd name="T2" fmla="*/ 9 w 1651"/>
                <a:gd name="T3" fmla="*/ 0 h 1655"/>
                <a:gd name="T4" fmla="*/ 0 60000 65536"/>
                <a:gd name="T5" fmla="*/ 0 60000 65536"/>
                <a:gd name="T6" fmla="*/ 0 w 1651"/>
                <a:gd name="T7" fmla="*/ 0 h 1655"/>
                <a:gd name="T8" fmla="*/ 1651 w 1651"/>
                <a:gd name="T9" fmla="*/ 1655 h 16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1" h="1655">
                  <a:moveTo>
                    <a:pt x="0" y="1655"/>
                  </a:moveTo>
                  <a:lnTo>
                    <a:pt x="1651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5" name="Line 12"/>
            <p:cNvSpPr>
              <a:spLocks noChangeAspect="1" noChangeShapeType="1"/>
            </p:cNvSpPr>
            <p:nvPr/>
          </p:nvSpPr>
          <p:spPr bwMode="auto">
            <a:xfrm>
              <a:off x="1386" y="1788"/>
              <a:ext cx="987" cy="10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6" name="Line 13"/>
            <p:cNvSpPr>
              <a:spLocks noChangeAspect="1" noChangeShapeType="1"/>
            </p:cNvSpPr>
            <p:nvPr/>
          </p:nvSpPr>
          <p:spPr bwMode="auto">
            <a:xfrm flipV="1">
              <a:off x="846" y="2237"/>
              <a:ext cx="540" cy="5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7" name="Line 14"/>
            <p:cNvSpPr>
              <a:spLocks noChangeAspect="1" noChangeShapeType="1"/>
            </p:cNvSpPr>
            <p:nvPr/>
          </p:nvSpPr>
          <p:spPr bwMode="auto">
            <a:xfrm>
              <a:off x="1386" y="2237"/>
              <a:ext cx="987" cy="5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8" name="Line 15"/>
            <p:cNvSpPr>
              <a:spLocks noChangeAspect="1" noChangeShapeType="1"/>
            </p:cNvSpPr>
            <p:nvPr/>
          </p:nvSpPr>
          <p:spPr bwMode="auto">
            <a:xfrm flipV="1">
              <a:off x="351" y="1509"/>
              <a:ext cx="0" cy="13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9" name="Text Box 16"/>
            <p:cNvSpPr txBox="1">
              <a:spLocks noChangeAspect="1" noChangeArrowheads="1"/>
            </p:cNvSpPr>
            <p:nvPr/>
          </p:nvSpPr>
          <p:spPr bwMode="auto">
            <a:xfrm>
              <a:off x="1517" y="1440"/>
              <a:ext cx="942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Peak revenue</a:t>
              </a:r>
            </a:p>
          </p:txBody>
        </p:sp>
        <p:sp>
          <p:nvSpPr>
            <p:cNvPr id="59410" name="Text Box 17"/>
            <p:cNvSpPr txBox="1">
              <a:spLocks noChangeAspect="1" noChangeArrowheads="1"/>
            </p:cNvSpPr>
            <p:nvPr/>
          </p:nvSpPr>
          <p:spPr bwMode="auto">
            <a:xfrm>
              <a:off x="1699" y="1721"/>
              <a:ext cx="944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Peak revenue from delayed entry</a:t>
              </a:r>
            </a:p>
          </p:txBody>
        </p:sp>
        <p:sp>
          <p:nvSpPr>
            <p:cNvPr id="59411" name="Text Box 18"/>
            <p:cNvSpPr txBox="1">
              <a:spLocks noChangeAspect="1" noChangeArrowheads="1"/>
            </p:cNvSpPr>
            <p:nvPr/>
          </p:nvSpPr>
          <p:spPr bwMode="auto">
            <a:xfrm>
              <a:off x="432" y="2160"/>
              <a:ext cx="49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Market rise</a:t>
              </a:r>
            </a:p>
          </p:txBody>
        </p:sp>
        <p:sp>
          <p:nvSpPr>
            <p:cNvPr id="59412" name="Text Box 19"/>
            <p:cNvSpPr txBox="1">
              <a:spLocks noChangeAspect="1" noChangeArrowheads="1"/>
            </p:cNvSpPr>
            <p:nvPr/>
          </p:nvSpPr>
          <p:spPr bwMode="auto">
            <a:xfrm>
              <a:off x="1969" y="2147"/>
              <a:ext cx="49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Market fall</a:t>
              </a:r>
            </a:p>
          </p:txBody>
        </p:sp>
        <p:sp>
          <p:nvSpPr>
            <p:cNvPr id="59413" name="Text Box 20"/>
            <p:cNvSpPr txBox="1">
              <a:spLocks noChangeAspect="1" noChangeArrowheads="1"/>
            </p:cNvSpPr>
            <p:nvPr/>
          </p:nvSpPr>
          <p:spPr bwMode="auto">
            <a:xfrm>
              <a:off x="1295" y="2911"/>
              <a:ext cx="18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W</a:t>
              </a:r>
            </a:p>
          </p:txBody>
        </p:sp>
        <p:sp>
          <p:nvSpPr>
            <p:cNvPr id="59414" name="Line 21"/>
            <p:cNvSpPr>
              <a:spLocks noChangeAspect="1" noChangeShapeType="1"/>
            </p:cNvSpPr>
            <p:nvPr/>
          </p:nvSpPr>
          <p:spPr bwMode="auto">
            <a:xfrm>
              <a:off x="1386" y="2775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15" name="Text Box 22"/>
            <p:cNvSpPr txBox="1">
              <a:spLocks noChangeAspect="1" noChangeArrowheads="1"/>
            </p:cNvSpPr>
            <p:nvPr/>
          </p:nvSpPr>
          <p:spPr bwMode="auto">
            <a:xfrm>
              <a:off x="2284" y="2911"/>
              <a:ext cx="18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2W</a:t>
              </a:r>
            </a:p>
          </p:txBody>
        </p:sp>
        <p:sp>
          <p:nvSpPr>
            <p:cNvPr id="59416" name="Line 23"/>
            <p:cNvSpPr>
              <a:spLocks noChangeAspect="1" noChangeShapeType="1"/>
            </p:cNvSpPr>
            <p:nvPr/>
          </p:nvSpPr>
          <p:spPr bwMode="auto">
            <a:xfrm>
              <a:off x="2373" y="2775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17" name="Text Box 24"/>
            <p:cNvSpPr txBox="1">
              <a:spLocks noChangeAspect="1" noChangeArrowheads="1"/>
            </p:cNvSpPr>
            <p:nvPr/>
          </p:nvSpPr>
          <p:spPr bwMode="auto">
            <a:xfrm>
              <a:off x="1610" y="3084"/>
              <a:ext cx="94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Time</a:t>
              </a:r>
            </a:p>
          </p:txBody>
        </p:sp>
        <p:sp>
          <p:nvSpPr>
            <p:cNvPr id="59418" name="Text Box 25"/>
            <p:cNvSpPr txBox="1">
              <a:spLocks noChangeAspect="1" noChangeArrowheads="1"/>
            </p:cNvSpPr>
            <p:nvPr/>
          </p:nvSpPr>
          <p:spPr bwMode="auto">
            <a:xfrm>
              <a:off x="766" y="2902"/>
              <a:ext cx="17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D</a:t>
              </a:r>
            </a:p>
          </p:txBody>
        </p:sp>
        <p:sp>
          <p:nvSpPr>
            <p:cNvPr id="59419" name="Line 26"/>
            <p:cNvSpPr>
              <a:spLocks noChangeAspect="1" noChangeShapeType="1"/>
            </p:cNvSpPr>
            <p:nvPr/>
          </p:nvSpPr>
          <p:spPr bwMode="auto">
            <a:xfrm>
              <a:off x="846" y="2767"/>
              <a:ext cx="0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20" name="Text Box 27"/>
            <p:cNvSpPr txBox="1">
              <a:spLocks noChangeAspect="1" noChangeArrowheads="1"/>
            </p:cNvSpPr>
            <p:nvPr/>
          </p:nvSpPr>
          <p:spPr bwMode="auto">
            <a:xfrm>
              <a:off x="1161" y="1958"/>
              <a:ext cx="449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i="1">
                  <a:latin typeface="Times New Roman" pitchFamily="-101" charset="0"/>
                </a:rPr>
                <a:t>On-time</a:t>
              </a:r>
            </a:p>
          </p:txBody>
        </p:sp>
        <p:sp>
          <p:nvSpPr>
            <p:cNvPr id="59421" name="Text Box 28"/>
            <p:cNvSpPr txBox="1">
              <a:spLocks noChangeAspect="1" noChangeArrowheads="1"/>
            </p:cNvSpPr>
            <p:nvPr/>
          </p:nvSpPr>
          <p:spPr bwMode="auto">
            <a:xfrm>
              <a:off x="1116" y="2407"/>
              <a:ext cx="628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i="1">
                  <a:latin typeface="Times New Roman" pitchFamily="-101" charset="0"/>
                </a:rPr>
                <a:t>Delayed</a:t>
              </a:r>
            </a:p>
          </p:txBody>
        </p:sp>
        <p:sp>
          <p:nvSpPr>
            <p:cNvPr id="59422" name="Freeform 29"/>
            <p:cNvSpPr>
              <a:spLocks noChangeAspect="1"/>
            </p:cNvSpPr>
            <p:nvPr/>
          </p:nvSpPr>
          <p:spPr bwMode="auto">
            <a:xfrm>
              <a:off x="144" y="2858"/>
              <a:ext cx="178" cy="281"/>
            </a:xfrm>
            <a:custGeom>
              <a:avLst/>
              <a:gdLst>
                <a:gd name="T0" fmla="*/ 1 w 286"/>
                <a:gd name="T1" fmla="*/ 2 h 450"/>
                <a:gd name="T2" fmla="*/ 1 w 286"/>
                <a:gd name="T3" fmla="*/ 1 h 450"/>
                <a:gd name="T4" fmla="*/ 1 w 286"/>
                <a:gd name="T5" fmla="*/ 0 h 450"/>
                <a:gd name="T6" fmla="*/ 0 60000 65536"/>
                <a:gd name="T7" fmla="*/ 0 60000 65536"/>
                <a:gd name="T8" fmla="*/ 0 60000 65536"/>
                <a:gd name="T9" fmla="*/ 0 w 286"/>
                <a:gd name="T10" fmla="*/ 0 h 450"/>
                <a:gd name="T11" fmla="*/ 286 w 286"/>
                <a:gd name="T12" fmla="*/ 450 h 4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" h="450">
                  <a:moveTo>
                    <a:pt x="98" y="450"/>
                  </a:moveTo>
                  <a:cubicBezTo>
                    <a:pt x="87" y="424"/>
                    <a:pt x="0" y="367"/>
                    <a:pt x="31" y="292"/>
                  </a:cubicBezTo>
                  <a:cubicBezTo>
                    <a:pt x="62" y="217"/>
                    <a:pt x="233" y="61"/>
                    <a:pt x="286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23" name="Freeform 30"/>
            <p:cNvSpPr>
              <a:spLocks noChangeAspect="1"/>
            </p:cNvSpPr>
            <p:nvPr/>
          </p:nvSpPr>
          <p:spPr bwMode="auto">
            <a:xfrm>
              <a:off x="681" y="2886"/>
              <a:ext cx="123" cy="267"/>
            </a:xfrm>
            <a:custGeom>
              <a:avLst/>
              <a:gdLst>
                <a:gd name="T0" fmla="*/ 1 w 199"/>
                <a:gd name="T1" fmla="*/ 3 h 427"/>
                <a:gd name="T2" fmla="*/ 1 w 199"/>
                <a:gd name="T3" fmla="*/ 2 h 427"/>
                <a:gd name="T4" fmla="*/ 1 w 199"/>
                <a:gd name="T5" fmla="*/ 0 h 427"/>
                <a:gd name="T6" fmla="*/ 0 60000 65536"/>
                <a:gd name="T7" fmla="*/ 0 60000 65536"/>
                <a:gd name="T8" fmla="*/ 0 60000 65536"/>
                <a:gd name="T9" fmla="*/ 0 w 199"/>
                <a:gd name="T10" fmla="*/ 0 h 427"/>
                <a:gd name="T11" fmla="*/ 199 w 199"/>
                <a:gd name="T12" fmla="*/ 427 h 4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" h="427">
                  <a:moveTo>
                    <a:pt x="124" y="427"/>
                  </a:moveTo>
                  <a:cubicBezTo>
                    <a:pt x="105" y="404"/>
                    <a:pt x="0" y="363"/>
                    <a:pt x="12" y="292"/>
                  </a:cubicBezTo>
                  <a:cubicBezTo>
                    <a:pt x="24" y="221"/>
                    <a:pt x="160" y="61"/>
                    <a:pt x="199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24" name="Text Box 31"/>
            <p:cNvSpPr txBox="1">
              <a:spLocks noChangeAspect="1" noChangeArrowheads="1"/>
            </p:cNvSpPr>
            <p:nvPr/>
          </p:nvSpPr>
          <p:spPr bwMode="auto">
            <a:xfrm rot="-5400000">
              <a:off x="-238" y="1918"/>
              <a:ext cx="94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Revenues ($)</a:t>
              </a:r>
            </a:p>
          </p:txBody>
        </p:sp>
      </p:grpSp>
      <p:sp>
        <p:nvSpPr>
          <p:cNvPr id="59398" name="Text Box 32"/>
          <p:cNvSpPr txBox="1">
            <a:spLocks noChangeArrowheads="1"/>
          </p:cNvSpPr>
          <p:nvPr/>
        </p:nvSpPr>
        <p:spPr bwMode="auto">
          <a:xfrm>
            <a:off x="381000" y="6172200"/>
            <a:ext cx="4903788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 Embedded System Design: Frank Vahid/ Tony Vargis (John Wiley &amp; Sons, Inc.2002)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ea typeface="ＭＳ Ｐゴシック" pitchFamily="-101" charset="-128"/>
                <a:cs typeface="ＭＳ Ｐゴシック" pitchFamily="-101" charset="-128"/>
              </a:rPr>
              <a:t>Losses due to delayed market entry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197350" y="1754188"/>
            <a:ext cx="4946650" cy="2208212"/>
          </a:xfrm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Area = 1/2 * base * height</a:t>
            </a:r>
          </a:p>
          <a:p>
            <a:pPr lvl="1" eaLnBrk="1" hangingPunct="1"/>
            <a:r>
              <a:rPr lang="en-US" sz="2000"/>
              <a:t>On-time = 1/2 * 2W * W</a:t>
            </a:r>
          </a:p>
          <a:p>
            <a:pPr lvl="1" eaLnBrk="1" hangingPunct="1"/>
            <a:r>
              <a:rPr lang="en-US" sz="2000"/>
              <a:t>Delayed = 1/2 * (W-D+W)*(W-D)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Percentage revenue loss </a:t>
            </a:r>
            <a:br>
              <a:rPr lang="en-US" sz="2400"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= (D(3W-D)/2W</a:t>
            </a:r>
            <a:r>
              <a:rPr lang="en-US" sz="2400" baseline="30000">
                <a:ea typeface="ＭＳ Ｐゴシック" pitchFamily="-101" charset="-128"/>
                <a:cs typeface="ＭＳ Ｐゴシック" pitchFamily="-101" charset="-128"/>
              </a:rPr>
              <a:t>2</a:t>
            </a:r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)*100%</a:t>
            </a:r>
          </a:p>
          <a:p>
            <a:pPr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Try some examples</a:t>
            </a:r>
          </a:p>
          <a:p>
            <a:pPr eaLnBrk="1" hangingPunct="1">
              <a:buFontTx/>
              <a:buNone/>
            </a:pPr>
            <a:endParaRPr lang="en-US" sz="2400">
              <a:ea typeface="ＭＳ Ｐゴシック" pitchFamily="-101" charset="-128"/>
              <a:cs typeface="ＭＳ Ｐゴシック" pitchFamily="-101" charset="-128"/>
            </a:endParaRPr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228600" y="2286000"/>
            <a:ext cx="3967163" cy="3065463"/>
            <a:chOff x="144" y="1440"/>
            <a:chExt cx="2499" cy="1931"/>
          </a:xfrm>
        </p:grpSpPr>
        <p:sp>
          <p:nvSpPr>
            <p:cNvPr id="60423" name="Text Box 5"/>
            <p:cNvSpPr txBox="1">
              <a:spLocks noChangeAspect="1" noChangeArrowheads="1"/>
            </p:cNvSpPr>
            <p:nvPr/>
          </p:nvSpPr>
          <p:spPr bwMode="auto">
            <a:xfrm>
              <a:off x="236" y="3084"/>
              <a:ext cx="1126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>
                  <a:latin typeface="Times New Roman" pitchFamily="-101" charset="0"/>
                </a:rPr>
                <a:t>On-time      Delayed</a:t>
              </a:r>
            </a:p>
            <a:p>
              <a:pPr algn="ctr" eaLnBrk="0" hangingPunct="0"/>
              <a:r>
                <a:rPr lang="en-US" sz="1400">
                  <a:latin typeface="Times New Roman" pitchFamily="-101" charset="0"/>
                </a:rPr>
                <a:t>entry           entry</a:t>
              </a:r>
            </a:p>
          </p:txBody>
        </p:sp>
        <p:sp>
          <p:nvSpPr>
            <p:cNvPr id="60424" name="Freeform 6"/>
            <p:cNvSpPr>
              <a:spLocks noChangeAspect="1"/>
            </p:cNvSpPr>
            <p:nvPr/>
          </p:nvSpPr>
          <p:spPr bwMode="auto">
            <a:xfrm>
              <a:off x="1428" y="1566"/>
              <a:ext cx="318" cy="181"/>
            </a:xfrm>
            <a:custGeom>
              <a:avLst/>
              <a:gdLst>
                <a:gd name="T0" fmla="*/ 2 w 510"/>
                <a:gd name="T1" fmla="*/ 0 h 290"/>
                <a:gd name="T2" fmla="*/ 0 w 510"/>
                <a:gd name="T3" fmla="*/ 1 h 290"/>
                <a:gd name="T4" fmla="*/ 0 60000 65536"/>
                <a:gd name="T5" fmla="*/ 0 60000 65536"/>
                <a:gd name="T6" fmla="*/ 0 w 510"/>
                <a:gd name="T7" fmla="*/ 0 h 290"/>
                <a:gd name="T8" fmla="*/ 510 w 510"/>
                <a:gd name="T9" fmla="*/ 290 h 2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290">
                  <a:moveTo>
                    <a:pt x="510" y="0"/>
                  </a:moveTo>
                  <a:lnTo>
                    <a:pt x="0" y="29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5" name="Line 7"/>
            <p:cNvSpPr>
              <a:spLocks noChangeAspect="1" noChangeShapeType="1"/>
            </p:cNvSpPr>
            <p:nvPr/>
          </p:nvSpPr>
          <p:spPr bwMode="auto">
            <a:xfrm>
              <a:off x="351" y="2820"/>
              <a:ext cx="22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6" name="Freeform 8"/>
            <p:cNvSpPr>
              <a:spLocks noChangeAspect="1"/>
            </p:cNvSpPr>
            <p:nvPr/>
          </p:nvSpPr>
          <p:spPr bwMode="auto">
            <a:xfrm>
              <a:off x="1386" y="1972"/>
              <a:ext cx="435" cy="256"/>
            </a:xfrm>
            <a:custGeom>
              <a:avLst/>
              <a:gdLst>
                <a:gd name="T0" fmla="*/ 4 w 699"/>
                <a:gd name="T1" fmla="*/ 0 h 410"/>
                <a:gd name="T2" fmla="*/ 0 w 699"/>
                <a:gd name="T3" fmla="*/ 2 h 410"/>
                <a:gd name="T4" fmla="*/ 0 60000 65536"/>
                <a:gd name="T5" fmla="*/ 0 60000 65536"/>
                <a:gd name="T6" fmla="*/ 0 w 699"/>
                <a:gd name="T7" fmla="*/ 0 h 410"/>
                <a:gd name="T8" fmla="*/ 699 w 699"/>
                <a:gd name="T9" fmla="*/ 410 h 4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99" h="410">
                  <a:moveTo>
                    <a:pt x="699" y="0"/>
                  </a:moveTo>
                  <a:lnTo>
                    <a:pt x="0" y="41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7" name="Line 9"/>
            <p:cNvSpPr>
              <a:spLocks noChangeAspect="1" noChangeShapeType="1"/>
            </p:cNvSpPr>
            <p:nvPr/>
          </p:nvSpPr>
          <p:spPr bwMode="auto">
            <a:xfrm flipV="1">
              <a:off x="1386" y="1778"/>
              <a:ext cx="0" cy="10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8" name="Freeform 10"/>
            <p:cNvSpPr>
              <a:spLocks noChangeAspect="1"/>
            </p:cNvSpPr>
            <p:nvPr/>
          </p:nvSpPr>
          <p:spPr bwMode="auto">
            <a:xfrm>
              <a:off x="355" y="1788"/>
              <a:ext cx="1031" cy="1032"/>
            </a:xfrm>
            <a:custGeom>
              <a:avLst/>
              <a:gdLst>
                <a:gd name="T0" fmla="*/ 0 w 1651"/>
                <a:gd name="T1" fmla="*/ 9 h 1655"/>
                <a:gd name="T2" fmla="*/ 9 w 1651"/>
                <a:gd name="T3" fmla="*/ 0 h 1655"/>
                <a:gd name="T4" fmla="*/ 0 60000 65536"/>
                <a:gd name="T5" fmla="*/ 0 60000 65536"/>
                <a:gd name="T6" fmla="*/ 0 w 1651"/>
                <a:gd name="T7" fmla="*/ 0 h 1655"/>
                <a:gd name="T8" fmla="*/ 1651 w 1651"/>
                <a:gd name="T9" fmla="*/ 1655 h 165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1" h="1655">
                  <a:moveTo>
                    <a:pt x="0" y="1655"/>
                  </a:moveTo>
                  <a:lnTo>
                    <a:pt x="1651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9" name="Line 11"/>
            <p:cNvSpPr>
              <a:spLocks noChangeAspect="1" noChangeShapeType="1"/>
            </p:cNvSpPr>
            <p:nvPr/>
          </p:nvSpPr>
          <p:spPr bwMode="auto">
            <a:xfrm>
              <a:off x="1386" y="1788"/>
              <a:ext cx="987" cy="10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Line 12"/>
            <p:cNvSpPr>
              <a:spLocks noChangeAspect="1" noChangeShapeType="1"/>
            </p:cNvSpPr>
            <p:nvPr/>
          </p:nvSpPr>
          <p:spPr bwMode="auto">
            <a:xfrm flipV="1">
              <a:off x="846" y="2237"/>
              <a:ext cx="540" cy="5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1" name="Line 13"/>
            <p:cNvSpPr>
              <a:spLocks noChangeAspect="1" noChangeShapeType="1"/>
            </p:cNvSpPr>
            <p:nvPr/>
          </p:nvSpPr>
          <p:spPr bwMode="auto">
            <a:xfrm>
              <a:off x="1386" y="2237"/>
              <a:ext cx="987" cy="5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2" name="Line 14"/>
            <p:cNvSpPr>
              <a:spLocks noChangeAspect="1" noChangeShapeType="1"/>
            </p:cNvSpPr>
            <p:nvPr/>
          </p:nvSpPr>
          <p:spPr bwMode="auto">
            <a:xfrm flipV="1">
              <a:off x="351" y="1509"/>
              <a:ext cx="0" cy="13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3" name="Text Box 15"/>
            <p:cNvSpPr txBox="1">
              <a:spLocks noChangeAspect="1" noChangeArrowheads="1"/>
            </p:cNvSpPr>
            <p:nvPr/>
          </p:nvSpPr>
          <p:spPr bwMode="auto">
            <a:xfrm>
              <a:off x="1517" y="1440"/>
              <a:ext cx="942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Peak revenue</a:t>
              </a:r>
            </a:p>
          </p:txBody>
        </p:sp>
        <p:sp>
          <p:nvSpPr>
            <p:cNvPr id="60434" name="Text Box 16"/>
            <p:cNvSpPr txBox="1">
              <a:spLocks noChangeAspect="1" noChangeArrowheads="1"/>
            </p:cNvSpPr>
            <p:nvPr/>
          </p:nvSpPr>
          <p:spPr bwMode="auto">
            <a:xfrm>
              <a:off x="1699" y="1721"/>
              <a:ext cx="944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Peak revenue from delayed entry</a:t>
              </a:r>
            </a:p>
          </p:txBody>
        </p:sp>
        <p:sp>
          <p:nvSpPr>
            <p:cNvPr id="60435" name="Text Box 17"/>
            <p:cNvSpPr txBox="1">
              <a:spLocks noChangeAspect="1" noChangeArrowheads="1"/>
            </p:cNvSpPr>
            <p:nvPr/>
          </p:nvSpPr>
          <p:spPr bwMode="auto">
            <a:xfrm>
              <a:off x="432" y="2160"/>
              <a:ext cx="49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Market rise</a:t>
              </a:r>
            </a:p>
          </p:txBody>
        </p:sp>
        <p:sp>
          <p:nvSpPr>
            <p:cNvPr id="60436" name="Text Box 18"/>
            <p:cNvSpPr txBox="1">
              <a:spLocks noChangeAspect="1" noChangeArrowheads="1"/>
            </p:cNvSpPr>
            <p:nvPr/>
          </p:nvSpPr>
          <p:spPr bwMode="auto">
            <a:xfrm>
              <a:off x="1969" y="2147"/>
              <a:ext cx="49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Market fall</a:t>
              </a:r>
            </a:p>
          </p:txBody>
        </p:sp>
        <p:sp>
          <p:nvSpPr>
            <p:cNvPr id="60437" name="Text Box 19"/>
            <p:cNvSpPr txBox="1">
              <a:spLocks noChangeAspect="1" noChangeArrowheads="1"/>
            </p:cNvSpPr>
            <p:nvPr/>
          </p:nvSpPr>
          <p:spPr bwMode="auto">
            <a:xfrm>
              <a:off x="1295" y="2911"/>
              <a:ext cx="18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W</a:t>
              </a:r>
            </a:p>
          </p:txBody>
        </p:sp>
        <p:sp>
          <p:nvSpPr>
            <p:cNvPr id="60438" name="Line 20"/>
            <p:cNvSpPr>
              <a:spLocks noChangeAspect="1" noChangeShapeType="1"/>
            </p:cNvSpPr>
            <p:nvPr/>
          </p:nvSpPr>
          <p:spPr bwMode="auto">
            <a:xfrm>
              <a:off x="1386" y="2775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9" name="Text Box 21"/>
            <p:cNvSpPr txBox="1">
              <a:spLocks noChangeAspect="1" noChangeArrowheads="1"/>
            </p:cNvSpPr>
            <p:nvPr/>
          </p:nvSpPr>
          <p:spPr bwMode="auto">
            <a:xfrm>
              <a:off x="2284" y="2911"/>
              <a:ext cx="180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2W</a:t>
              </a:r>
            </a:p>
          </p:txBody>
        </p:sp>
        <p:sp>
          <p:nvSpPr>
            <p:cNvPr id="60440" name="Line 22"/>
            <p:cNvSpPr>
              <a:spLocks noChangeAspect="1" noChangeShapeType="1"/>
            </p:cNvSpPr>
            <p:nvPr/>
          </p:nvSpPr>
          <p:spPr bwMode="auto">
            <a:xfrm>
              <a:off x="2373" y="2775"/>
              <a:ext cx="0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41" name="Text Box 23"/>
            <p:cNvSpPr txBox="1">
              <a:spLocks noChangeAspect="1" noChangeArrowheads="1"/>
            </p:cNvSpPr>
            <p:nvPr/>
          </p:nvSpPr>
          <p:spPr bwMode="auto">
            <a:xfrm>
              <a:off x="1610" y="3084"/>
              <a:ext cx="94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Time</a:t>
              </a:r>
            </a:p>
          </p:txBody>
        </p:sp>
        <p:sp>
          <p:nvSpPr>
            <p:cNvPr id="60442" name="Text Box 24"/>
            <p:cNvSpPr txBox="1">
              <a:spLocks noChangeAspect="1" noChangeArrowheads="1"/>
            </p:cNvSpPr>
            <p:nvPr/>
          </p:nvSpPr>
          <p:spPr bwMode="auto">
            <a:xfrm>
              <a:off x="766" y="2902"/>
              <a:ext cx="17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D</a:t>
              </a:r>
            </a:p>
          </p:txBody>
        </p:sp>
        <p:sp>
          <p:nvSpPr>
            <p:cNvPr id="60443" name="Line 25"/>
            <p:cNvSpPr>
              <a:spLocks noChangeAspect="1" noChangeShapeType="1"/>
            </p:cNvSpPr>
            <p:nvPr/>
          </p:nvSpPr>
          <p:spPr bwMode="auto">
            <a:xfrm>
              <a:off x="846" y="2767"/>
              <a:ext cx="0" cy="1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44" name="Text Box 26"/>
            <p:cNvSpPr txBox="1">
              <a:spLocks noChangeAspect="1" noChangeArrowheads="1"/>
            </p:cNvSpPr>
            <p:nvPr/>
          </p:nvSpPr>
          <p:spPr bwMode="auto">
            <a:xfrm>
              <a:off x="1161" y="1958"/>
              <a:ext cx="449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i="1">
                  <a:latin typeface="Times New Roman" pitchFamily="-101" charset="0"/>
                </a:rPr>
                <a:t>On-time</a:t>
              </a:r>
            </a:p>
          </p:txBody>
        </p:sp>
        <p:sp>
          <p:nvSpPr>
            <p:cNvPr id="60445" name="Text Box 27"/>
            <p:cNvSpPr txBox="1">
              <a:spLocks noChangeAspect="1" noChangeArrowheads="1"/>
            </p:cNvSpPr>
            <p:nvPr/>
          </p:nvSpPr>
          <p:spPr bwMode="auto">
            <a:xfrm>
              <a:off x="1116" y="2407"/>
              <a:ext cx="628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i="1">
                  <a:latin typeface="Times New Roman" pitchFamily="-101" charset="0"/>
                </a:rPr>
                <a:t>Delayed</a:t>
              </a:r>
            </a:p>
          </p:txBody>
        </p:sp>
        <p:sp>
          <p:nvSpPr>
            <p:cNvPr id="60446" name="Freeform 28"/>
            <p:cNvSpPr>
              <a:spLocks noChangeAspect="1"/>
            </p:cNvSpPr>
            <p:nvPr/>
          </p:nvSpPr>
          <p:spPr bwMode="auto">
            <a:xfrm>
              <a:off x="144" y="2858"/>
              <a:ext cx="178" cy="281"/>
            </a:xfrm>
            <a:custGeom>
              <a:avLst/>
              <a:gdLst>
                <a:gd name="T0" fmla="*/ 1 w 286"/>
                <a:gd name="T1" fmla="*/ 2 h 450"/>
                <a:gd name="T2" fmla="*/ 1 w 286"/>
                <a:gd name="T3" fmla="*/ 1 h 450"/>
                <a:gd name="T4" fmla="*/ 1 w 286"/>
                <a:gd name="T5" fmla="*/ 0 h 450"/>
                <a:gd name="T6" fmla="*/ 0 60000 65536"/>
                <a:gd name="T7" fmla="*/ 0 60000 65536"/>
                <a:gd name="T8" fmla="*/ 0 60000 65536"/>
                <a:gd name="T9" fmla="*/ 0 w 286"/>
                <a:gd name="T10" fmla="*/ 0 h 450"/>
                <a:gd name="T11" fmla="*/ 286 w 286"/>
                <a:gd name="T12" fmla="*/ 450 h 4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6" h="450">
                  <a:moveTo>
                    <a:pt x="98" y="450"/>
                  </a:moveTo>
                  <a:cubicBezTo>
                    <a:pt x="87" y="424"/>
                    <a:pt x="0" y="367"/>
                    <a:pt x="31" y="292"/>
                  </a:cubicBezTo>
                  <a:cubicBezTo>
                    <a:pt x="62" y="217"/>
                    <a:pt x="233" y="61"/>
                    <a:pt x="286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47" name="Freeform 29"/>
            <p:cNvSpPr>
              <a:spLocks noChangeAspect="1"/>
            </p:cNvSpPr>
            <p:nvPr/>
          </p:nvSpPr>
          <p:spPr bwMode="auto">
            <a:xfrm>
              <a:off x="681" y="2886"/>
              <a:ext cx="123" cy="267"/>
            </a:xfrm>
            <a:custGeom>
              <a:avLst/>
              <a:gdLst>
                <a:gd name="T0" fmla="*/ 1 w 199"/>
                <a:gd name="T1" fmla="*/ 3 h 427"/>
                <a:gd name="T2" fmla="*/ 1 w 199"/>
                <a:gd name="T3" fmla="*/ 2 h 427"/>
                <a:gd name="T4" fmla="*/ 1 w 199"/>
                <a:gd name="T5" fmla="*/ 0 h 427"/>
                <a:gd name="T6" fmla="*/ 0 60000 65536"/>
                <a:gd name="T7" fmla="*/ 0 60000 65536"/>
                <a:gd name="T8" fmla="*/ 0 60000 65536"/>
                <a:gd name="T9" fmla="*/ 0 w 199"/>
                <a:gd name="T10" fmla="*/ 0 h 427"/>
                <a:gd name="T11" fmla="*/ 199 w 199"/>
                <a:gd name="T12" fmla="*/ 427 h 4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" h="427">
                  <a:moveTo>
                    <a:pt x="124" y="427"/>
                  </a:moveTo>
                  <a:cubicBezTo>
                    <a:pt x="105" y="404"/>
                    <a:pt x="0" y="363"/>
                    <a:pt x="12" y="292"/>
                  </a:cubicBezTo>
                  <a:cubicBezTo>
                    <a:pt x="24" y="221"/>
                    <a:pt x="160" y="61"/>
                    <a:pt x="199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arrow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48" name="Text Box 30"/>
            <p:cNvSpPr txBox="1">
              <a:spLocks noChangeAspect="1" noChangeArrowheads="1"/>
            </p:cNvSpPr>
            <p:nvPr/>
          </p:nvSpPr>
          <p:spPr bwMode="auto">
            <a:xfrm rot="-5400000">
              <a:off x="-238" y="1918"/>
              <a:ext cx="943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>
                  <a:latin typeface="Times New Roman" pitchFamily="-101" charset="0"/>
                </a:rPr>
                <a:t>Revenues ($)</a:t>
              </a:r>
            </a:p>
          </p:txBody>
        </p:sp>
      </p:grpSp>
      <p:sp>
        <p:nvSpPr>
          <p:cNvPr id="72735" name="Rectangle 31"/>
          <p:cNvSpPr>
            <a:spLocks noChangeArrowheads="1"/>
          </p:cNvSpPr>
          <p:nvPr/>
        </p:nvSpPr>
        <p:spPr bwMode="auto">
          <a:xfrm>
            <a:off x="3962400" y="4267200"/>
            <a:ext cx="5181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kumimoji="1" lang="en-US" sz="2000" b="1">
                <a:latin typeface="Times New Roman" pitchFamily="-101" charset="0"/>
              </a:rPr>
              <a:t>Lifetime 2W=52 wks, delay D=4 wks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sz="2000">
                <a:latin typeface="Times New Roman" pitchFamily="-101" charset="0"/>
              </a:rPr>
              <a:t>(4*(3*26 –4)/2*26^2) = </a:t>
            </a:r>
            <a:r>
              <a:rPr kumimoji="1" lang="en-US" sz="2000" b="1">
                <a:latin typeface="Times New Roman" pitchFamily="-101" charset="0"/>
              </a:rPr>
              <a:t>22%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sz="2000" b="1">
                <a:latin typeface="Times New Roman" pitchFamily="-101" charset="0"/>
              </a:rPr>
              <a:t>Lifetime 2W=52 wks, delay D=10 wks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sz="2000">
                <a:latin typeface="Times New Roman" pitchFamily="-101" charset="0"/>
              </a:rPr>
              <a:t>(10*(3*26 –10)/2*26^2) = </a:t>
            </a:r>
            <a:r>
              <a:rPr kumimoji="1" lang="en-US" sz="2000" b="1">
                <a:latin typeface="Times New Roman" pitchFamily="-101" charset="0"/>
              </a:rPr>
              <a:t>50%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sz="2000" b="1">
                <a:latin typeface="Times New Roman" pitchFamily="-101" charset="0"/>
              </a:rPr>
              <a:t>Delays are costly!</a:t>
            </a:r>
            <a:endParaRPr kumimoji="1" lang="en-US" sz="2000" b="1" i="1">
              <a:latin typeface="Times New Roman" pitchFamily="-101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endParaRPr kumimoji="1" lang="en-US" sz="2400">
              <a:latin typeface="Times New Roman" pitchFamily="-101" charset="0"/>
            </a:endParaRPr>
          </a:p>
        </p:txBody>
      </p:sp>
      <p:sp>
        <p:nvSpPr>
          <p:cNvPr id="60422" name="Text Box 32"/>
          <p:cNvSpPr txBox="1">
            <a:spLocks noChangeArrowheads="1"/>
          </p:cNvSpPr>
          <p:nvPr/>
        </p:nvSpPr>
        <p:spPr bwMode="auto">
          <a:xfrm>
            <a:off x="381000" y="6172200"/>
            <a:ext cx="4903788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 Embedded System Design: Frank Vahid/ Tony Vargis (John Wiley &amp; Sons, Inc.2006)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5" grpId="0" build="p" bldLvl="2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NRE and unit cost metrics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867400"/>
            <a:ext cx="8229600" cy="7620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But, must also consider time-to-market</a:t>
            </a:r>
          </a:p>
          <a:p>
            <a:pPr eaLnBrk="1" hangingPunct="1"/>
            <a:endParaRPr lang="en-US" sz="2800">
              <a:ea typeface="ＭＳ Ｐゴシック" pitchFamily="-101" charset="-128"/>
              <a:cs typeface="ＭＳ Ｐゴシック" pitchFamily="-101" charset="-128"/>
            </a:endParaRPr>
          </a:p>
        </p:txBody>
      </p:sp>
      <p:graphicFrame>
        <p:nvGraphicFramePr>
          <p:cNvPr id="71684" name="Object 2"/>
          <p:cNvGraphicFramePr>
            <a:graphicFrameLocks noChangeAspect="1"/>
          </p:cNvGraphicFramePr>
          <p:nvPr/>
        </p:nvGraphicFramePr>
        <p:xfrm>
          <a:off x="914400" y="2973388"/>
          <a:ext cx="6996113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Picture" r:id="rId3" imgW="4610100" imgH="1930400" progId="Word.Picture.8">
                  <p:embed/>
                </p:oleObj>
              </mc:Choice>
              <mc:Fallback>
                <p:oleObj name="Picture" r:id="rId3" imgW="4610100" imgH="1930400" progId="Word.Pictur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3388"/>
                        <a:ext cx="6996113" cy="293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457200" y="1143000"/>
            <a:ext cx="83058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/>
              <a:t>Compare technologies by costs -- best depends on quantity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Technology A:  NRE=$2,000,   unit=$100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Technology B:  NRE=$30,000,  unit=$30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="1"/>
              <a:t>Technology C:  NRE=$100,000, unit=$2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33400" y="6400800"/>
            <a:ext cx="4903788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/>
              <a:t>Source: Embedded System Design: Frank Vahid/ Tony Vargis (John Wiley &amp; Sons, Inc.2002)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130425"/>
            <a:ext cx="8153400" cy="1470025"/>
          </a:xfrm>
        </p:spPr>
        <p:txBody>
          <a:bodyPr/>
          <a:lstStyle/>
          <a:p>
            <a:pPr eaLnBrk="1" hangingPunct="1"/>
            <a:r>
              <a:rPr lang="en-US" sz="48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Software Engineering… Why we need it?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6"/>
          <p:cNvSpPr txBox="1">
            <a:spLocks noChangeArrowheads="1"/>
          </p:cNvSpPr>
          <p:nvPr/>
        </p:nvSpPr>
        <p:spPr bwMode="auto">
          <a:xfrm>
            <a:off x="609600" y="1066800"/>
            <a:ext cx="4981575" cy="318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Therac 25 : lethal irradiations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Dharan's Patriot 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Ariane V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Mars Explorer, Mars Polar Lander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High-end automobile problems 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Pentium, SMP cpu networks</a:t>
            </a:r>
          </a:p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/>
              <a:t> Telephone and camera bugs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762000" y="4419600"/>
            <a:ext cx="5781675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fr-FR" sz="2800">
                <a:solidFill>
                  <a:schemeClr val="hlink"/>
                </a:solidFill>
              </a:rPr>
              <a:t>Bugs grow faster than Moore's law!</a:t>
            </a:r>
            <a:endParaRPr lang="en-GB" sz="2800">
              <a:solidFill>
                <a:schemeClr val="hlink"/>
              </a:solidFill>
            </a:endParaRPr>
          </a:p>
        </p:txBody>
      </p:sp>
      <p:sp>
        <p:nvSpPr>
          <p:cNvPr id="63492" name="Text Box 8"/>
          <p:cNvSpPr>
            <a:spLocks noGrp="1" noChangeArrowheads="1"/>
          </p:cNvSpPr>
          <p:nvPr>
            <p:ph type="title" sz="quarter"/>
          </p:nvPr>
        </p:nvSpPr>
        <p:spPr>
          <a:noFill/>
        </p:spPr>
        <p:txBody>
          <a:bodyPr/>
          <a:lstStyle/>
          <a:p>
            <a:r>
              <a:rPr lang="fr-FR" sz="4000">
                <a:solidFill>
                  <a:schemeClr val="tx1"/>
                </a:solidFill>
                <a:ea typeface="ＭＳ Ｐゴシック" pitchFamily="-101" charset="-128"/>
                <a:cs typeface="ＭＳ Ｐゴシック" pitchFamily="-101" charset="-128"/>
              </a:rPr>
              <a:t>Enemy number 1 : the bug</a:t>
            </a:r>
          </a:p>
        </p:txBody>
      </p:sp>
      <p:pic>
        <p:nvPicPr>
          <p:cNvPr id="63493" name="Picture 13" descr="GIF">
            <a:hlinkClick r:id="rId2"/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 rot="19304008">
            <a:off x="6553200" y="4495800"/>
            <a:ext cx="2171700" cy="1585913"/>
          </a:xfrm>
        </p:spPr>
      </p:pic>
      <p:pic>
        <p:nvPicPr>
          <p:cNvPr id="63494" name="Picture 16" descr="GIF">
            <a:hlinkClick r:id="rId4"/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7315200" y="2286000"/>
            <a:ext cx="1397000" cy="1676400"/>
          </a:xfrm>
        </p:spPr>
      </p:pic>
      <p:pic>
        <p:nvPicPr>
          <p:cNvPr id="63495" name="Picture 19" descr="GIF">
            <a:hlinkClick r:id="rId6"/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/>
          <a:srcRect/>
          <a:stretch>
            <a:fillRect/>
          </a:stretch>
        </p:blipFill>
        <p:spPr>
          <a:xfrm>
            <a:off x="914400" y="5257800"/>
            <a:ext cx="1295400" cy="1257300"/>
          </a:xfrm>
        </p:spPr>
      </p:pic>
      <p:pic>
        <p:nvPicPr>
          <p:cNvPr id="63496" name="Picture 22" descr="GIF">
            <a:hlinkClick r:id="rId8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9"/>
          <a:srcRect/>
          <a:stretch>
            <a:fillRect/>
          </a:stretch>
        </p:blipFill>
        <p:spPr>
          <a:xfrm>
            <a:off x="3657600" y="5715000"/>
            <a:ext cx="1676400" cy="519113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Other Important Issues</a:t>
            </a:r>
            <a:endParaRPr lang="en-GB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28600" y="1090613"/>
            <a:ext cx="7840663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5000"/>
              </a:lnSpc>
              <a:buFontTx/>
              <a:buChar char="•"/>
            </a:pPr>
            <a:r>
              <a:rPr lang="en-US" sz="2800"/>
              <a:t> Hardware / software partitioning 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Hardware / software source code independence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Link between programming and performance analysis</a:t>
            </a:r>
          </a:p>
          <a:p>
            <a:pPr eaLnBrk="0" hangingPunct="0">
              <a:lnSpc>
                <a:spcPct val="115000"/>
              </a:lnSpc>
              <a:buFontTx/>
              <a:buChar char="•"/>
            </a:pPr>
            <a:endParaRPr lang="en-US" sz="2100">
              <a:solidFill>
                <a:schemeClr val="accent2"/>
              </a:solidFill>
            </a:endParaRPr>
          </a:p>
          <a:p>
            <a:pPr eaLnBrk="0" hangingPunct="0">
              <a:lnSpc>
                <a:spcPct val="115000"/>
              </a:lnSpc>
              <a:buFontTx/>
              <a:buChar char="•"/>
            </a:pPr>
            <a:r>
              <a:rPr lang="en-US" sz="2800"/>
              <a:t> Operating Systems / scheduling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Well-studied field: rate-monotonic, earliest deadline first, etc.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Newer computation models need less explicit scheduling</a:t>
            </a:r>
          </a:p>
          <a:p>
            <a:pPr lvl="1" eaLnBrk="0" hangingPunct="0">
              <a:lnSpc>
                <a:spcPct val="115000"/>
              </a:lnSpc>
            </a:pPr>
            <a:endParaRPr lang="en-US" sz="2100">
              <a:solidFill>
                <a:schemeClr val="accent2"/>
              </a:solidFill>
            </a:endParaRPr>
          </a:p>
          <a:p>
            <a:pPr eaLnBrk="0" hangingPunct="0">
              <a:lnSpc>
                <a:spcPct val="115000"/>
              </a:lnSpc>
              <a:buFontTx/>
              <a:buChar char="•"/>
            </a:pPr>
            <a:r>
              <a:rPr lang="en-US" sz="2800"/>
              <a:t> Fault tolerance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Software redundancy, voting algorithms, etc.</a:t>
            </a:r>
          </a:p>
          <a:p>
            <a:pPr lvl="1" eaLnBrk="0" hangingPunct="0">
              <a:lnSpc>
                <a:spcPct val="115000"/>
              </a:lnSpc>
            </a:pPr>
            <a:r>
              <a:rPr lang="en-US" sz="2100">
                <a:solidFill>
                  <a:schemeClr val="accent2"/>
                </a:solidFill>
              </a:rPr>
              <a:t>CRCs, TT networks</a:t>
            </a:r>
            <a:endParaRPr lang="en-GB" sz="21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How to avoid or control bugs?</a:t>
            </a:r>
            <a:endParaRPr lang="en-GB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381000" y="1116013"/>
            <a:ext cx="85979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800"/>
              <a:t>Traditional : better verification by fancier simulation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endParaRPr lang="en-US" sz="2800"/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800"/>
              <a:t> Next step : </a:t>
            </a:r>
            <a:r>
              <a:rPr lang="en-US" sz="2800">
                <a:solidFill>
                  <a:schemeClr val="hlink"/>
                </a:solidFill>
              </a:rPr>
              <a:t>better design </a:t>
            </a:r>
            <a:r>
              <a:rPr lang="en-US" sz="2800"/>
              <a:t>using</a:t>
            </a:r>
            <a:r>
              <a:rPr lang="en-US" sz="2800">
                <a:solidFill>
                  <a:schemeClr val="hlink"/>
                </a:solidFill>
              </a:rPr>
              <a:t> specific techniques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Better and more reusable specifications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Simpler computation models, formalisms, semantics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Reduce architect / designer and customer / provider distance 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Reduce hardware / software distance </a:t>
            </a:r>
          </a:p>
          <a:p>
            <a:pPr lvl="1" eaLnBrk="0" hangingPunct="0">
              <a:lnSpc>
                <a:spcPct val="110000"/>
              </a:lnSpc>
            </a:pPr>
            <a:endParaRPr lang="en-US" sz="23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800"/>
              <a:t>Requires </a:t>
            </a:r>
            <a:r>
              <a:rPr lang="en-US" sz="2800">
                <a:solidFill>
                  <a:schemeClr val="hlink"/>
                </a:solidFill>
              </a:rPr>
              <a:t>better tooling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Higher-level models and synthesis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Formal property verification / program equivalence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300">
                <a:solidFill>
                  <a:schemeClr val="accent2"/>
                </a:solidFill>
              </a:rPr>
              <a:t>Certified libraries</a:t>
            </a:r>
            <a:endParaRPr lang="en-GB" sz="23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US" sz="3600">
                <a:ea typeface="ＭＳ Ｐゴシック" pitchFamily="-101" charset="-128"/>
                <a:cs typeface="ＭＳ Ｐゴシック" pitchFamily="-101" charset="-128"/>
              </a:rPr>
              <a:t>Anatomy of Embedded Applications</a:t>
            </a:r>
            <a:endParaRPr lang="en-GB" sz="3600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81000" y="884238"/>
            <a:ext cx="8580438" cy="597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400">
                <a:solidFill>
                  <a:schemeClr val="hlink"/>
                </a:solidFill>
              </a:rPr>
              <a:t>CC</a:t>
            </a:r>
            <a:r>
              <a:rPr lang="en-US" sz="2400"/>
              <a:t> : continuous control, signal processing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Differential equation solving, filters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Specs and simulation in Matlab / Scilab, manual or automatic code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endParaRPr lang="en-US" sz="2100"/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400">
                <a:solidFill>
                  <a:schemeClr val="hlink"/>
                </a:solidFill>
              </a:rPr>
              <a:t>FSM</a:t>
            </a:r>
            <a:r>
              <a:rPr lang="en-US" sz="2400"/>
              <a:t> : finite state machines, state transition systems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Discrete control, protocols, networking, drivers, security, etc.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Flat or hierarchical state machines, manual or automatic code</a:t>
            </a:r>
          </a:p>
          <a:p>
            <a:pPr lvl="1" eaLnBrk="0" hangingPunct="0">
              <a:lnSpc>
                <a:spcPct val="110000"/>
              </a:lnSpc>
            </a:pPr>
            <a:endParaRPr lang="en-US" sz="21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400">
                <a:solidFill>
                  <a:schemeClr val="hlink"/>
                </a:solidFill>
              </a:rPr>
              <a:t>Calc</a:t>
            </a:r>
            <a:r>
              <a:rPr lang="en-US" sz="2400"/>
              <a:t> : calculation intensive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Navigation, security, etc. 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C, manual + libraries</a:t>
            </a:r>
          </a:p>
          <a:p>
            <a:pPr eaLnBrk="0" hangingPunct="0">
              <a:lnSpc>
                <a:spcPct val="110000"/>
              </a:lnSpc>
            </a:pPr>
            <a:endParaRPr lang="en-US" sz="21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</a:t>
            </a:r>
            <a:r>
              <a:rPr lang="en-US" sz="2400">
                <a:solidFill>
                  <a:schemeClr val="hlink"/>
                </a:solidFill>
              </a:rPr>
              <a:t>Web</a:t>
            </a:r>
            <a:r>
              <a:rPr lang="en-US" sz="2400"/>
              <a:t> : web-like navigation, audio / video streaming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Consumer electronics, infotainment systems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accent2"/>
                </a:solidFill>
              </a:rPr>
              <a:t>Data-flow networks, embedded Java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endParaRPr lang="en-GB" sz="210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invGray">
          <a:xfrm>
            <a:off x="117475" y="222250"/>
            <a:ext cx="8858250" cy="871538"/>
          </a:xfrm>
        </p:spPr>
        <p:txBody>
          <a:bodyPr/>
          <a:lstStyle/>
          <a:p>
            <a:pPr defTabSz="895350" eaLnBrk="1" hangingPunct="1"/>
            <a:r>
              <a:rPr lang="en-US" sz="3900">
                <a:ea typeface="ＭＳ Ｐゴシック" pitchFamily="-101" charset="-128"/>
                <a:cs typeface="ＭＳ Ｐゴシック" pitchFamily="-101" charset="-128"/>
              </a:rPr>
              <a:t>BMW 745i : Prelude To  Complexity </a:t>
            </a:r>
          </a:p>
        </p:txBody>
      </p:sp>
      <p:pic>
        <p:nvPicPr>
          <p:cNvPr id="69635" name="Picture 3" descr="v_o_745i_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69925" y="1031875"/>
            <a:ext cx="7429500" cy="3730625"/>
          </a:xfrm>
          <a:noFill/>
        </p:spPr>
      </p:pic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3835400" y="4953000"/>
            <a:ext cx="42132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600">
                <a:solidFill>
                  <a:schemeClr val="tx2"/>
                </a:solidFill>
              </a:rPr>
              <a:t>Another Life Cycle Example : </a:t>
            </a:r>
            <a:r>
              <a:rPr lang="en-US" sz="3600">
                <a:solidFill>
                  <a:srgbClr val="009900"/>
                </a:solidFill>
              </a:rPr>
              <a:t>The Software 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2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7475" y="222250"/>
            <a:ext cx="8858250" cy="434975"/>
          </a:xfrm>
        </p:spPr>
        <p:txBody>
          <a:bodyPr/>
          <a:lstStyle/>
          <a:p>
            <a:pPr eaLnBrk="1" hangingPunct="1"/>
            <a:r>
              <a:rPr lang="en-US" sz="5700">
                <a:ea typeface="ＭＳ Ｐゴシック" pitchFamily="-101" charset="-128"/>
                <a:cs typeface="ＭＳ Ｐゴシック" pitchFamily="-101" charset="-128"/>
              </a:rPr>
              <a:t>External view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038600"/>
            <a:ext cx="8991600" cy="2644775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Rough running engine, possibly stall</a:t>
            </a:r>
          </a:p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Severity: 6 incidents in 5,470 cars with 2 rear endings</a:t>
            </a:r>
          </a:p>
          <a:p>
            <a:pPr lvl="1" eaLnBrk="1" hangingPunct="1"/>
            <a:r>
              <a:rPr lang="en-US" sz="2400"/>
              <a:t>“alleged injury” of BMW passengers</a:t>
            </a:r>
          </a:p>
          <a:p>
            <a:pPr lvl="1" eaLnBrk="1" hangingPunct="1"/>
            <a:r>
              <a:rPr lang="en-US" sz="2400"/>
              <a:t>Fault of drunk or inattentive following drivers</a:t>
            </a:r>
          </a:p>
        </p:txBody>
      </p:sp>
      <p:pic>
        <p:nvPicPr>
          <p:cNvPr id="71684" name="Picture 4" descr="0474_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676400"/>
            <a:ext cx="46482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85" name="Group 5"/>
          <p:cNvGrpSpPr>
            <a:grpSpLocks/>
          </p:cNvGrpSpPr>
          <p:nvPr/>
        </p:nvGrpSpPr>
        <p:grpSpPr bwMode="auto">
          <a:xfrm>
            <a:off x="1257300" y="2057400"/>
            <a:ext cx="6786563" cy="369888"/>
            <a:chOff x="0" y="4320"/>
            <a:chExt cx="4275" cy="369332"/>
          </a:xfrm>
        </p:grpSpPr>
        <p:sp>
          <p:nvSpPr>
            <p:cNvPr id="71690" name="Rectangle 6"/>
            <p:cNvSpPr>
              <a:spLocks noChangeArrowheads="1"/>
            </p:cNvSpPr>
            <p:nvPr/>
          </p:nvSpPr>
          <p:spPr bwMode="auto">
            <a:xfrm>
              <a:off x="0" y="4320"/>
              <a:ext cx="42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pSp>
          <p:nvGrpSpPr>
            <p:cNvPr id="71691" name="Group 7"/>
            <p:cNvGrpSpPr>
              <a:grpSpLocks/>
            </p:cNvGrpSpPr>
            <p:nvPr/>
          </p:nvGrpSpPr>
          <p:grpSpPr bwMode="auto">
            <a:xfrm>
              <a:off x="0" y="4320"/>
              <a:ext cx="3263" cy="369332"/>
              <a:chOff x="0" y="4320"/>
              <a:chExt cx="3263" cy="369332"/>
            </a:xfrm>
          </p:grpSpPr>
          <p:sp>
            <p:nvSpPr>
              <p:cNvPr id="71692" name="Rectangle 8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32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1693" name="Rectangle 9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32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276600" y="1828800"/>
            <a:ext cx="4572000" cy="1512888"/>
            <a:chOff x="2016" y="3024"/>
            <a:chExt cx="3600" cy="1152"/>
          </a:xfrm>
        </p:grpSpPr>
        <p:sp>
          <p:nvSpPr>
            <p:cNvPr id="71688" name="AutoShape 11"/>
            <p:cNvSpPr>
              <a:spLocks noChangeArrowheads="1"/>
            </p:cNvSpPr>
            <p:nvPr/>
          </p:nvSpPr>
          <p:spPr bwMode="auto">
            <a:xfrm>
              <a:off x="2928" y="3456"/>
              <a:ext cx="2688" cy="720"/>
            </a:xfrm>
            <a:prstGeom prst="wedgeRectCallout">
              <a:avLst>
                <a:gd name="adj1" fmla="val -37833"/>
                <a:gd name="adj2" fmla="val -8930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430" tIns="45716" rIns="91430" bIns="45716">
              <a:prstTxWarp prst="textNoShape">
                <a:avLst/>
              </a:prstTxWarp>
            </a:bodyPr>
            <a:lstStyle/>
            <a:p>
              <a:pPr lvl="1" defTabSz="912813">
                <a:spcBef>
                  <a:spcPct val="20000"/>
                </a:spcBef>
              </a:pPr>
              <a:r>
                <a:rPr lang="en-US" sz="2000">
                  <a:latin typeface="Times New Roman" pitchFamily="-101" charset="0"/>
                </a:rPr>
                <a:t>“Engine malfunction,</a:t>
              </a:r>
            </a:p>
            <a:p>
              <a:pPr lvl="1" defTabSz="912813">
                <a:spcBef>
                  <a:spcPct val="20000"/>
                </a:spcBef>
              </a:pPr>
              <a:r>
                <a:rPr lang="en-US" sz="2000">
                  <a:latin typeface="Times New Roman" pitchFamily="-101" charset="0"/>
                </a:rPr>
                <a:t>drive with moderation”</a:t>
              </a:r>
            </a:p>
            <a:p>
              <a:pPr algn="ctr" defTabSz="912813"/>
              <a:endParaRPr lang="en-US" sz="2000">
                <a:latin typeface="Times New Roman" pitchFamily="-101" charset="0"/>
              </a:endParaRPr>
            </a:p>
          </p:txBody>
        </p:sp>
        <p:sp>
          <p:nvSpPr>
            <p:cNvPr id="71689" name="AutoShape 12"/>
            <p:cNvSpPr>
              <a:spLocks noChangeArrowheads="1"/>
            </p:cNvSpPr>
            <p:nvPr/>
          </p:nvSpPr>
          <p:spPr bwMode="auto">
            <a:xfrm rot="3236565">
              <a:off x="2040" y="3000"/>
              <a:ext cx="192" cy="240"/>
            </a:xfrm>
            <a:prstGeom prst="irregularSeal2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4157" name="Text Box 13"/>
          <p:cNvSpPr txBox="1">
            <a:spLocks noChangeArrowheads="1"/>
          </p:cNvSpPr>
          <p:nvPr/>
        </p:nvSpPr>
        <p:spPr bwMode="auto">
          <a:xfrm>
            <a:off x="1295400" y="838200"/>
            <a:ext cx="6378575" cy="830263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lIns="91430" tIns="45716" rIns="91430" bIns="45716">
            <a:prstTxWarp prst="textNoShape">
              <a:avLst/>
            </a:prstTxWarp>
            <a:spAutoFit/>
          </a:bodyPr>
          <a:lstStyle/>
          <a:p>
            <a:pPr defTabSz="912813"/>
            <a:r>
              <a:rPr lang="en-US" sz="2400" i="1">
                <a:solidFill>
                  <a:schemeClr val="bg1"/>
                </a:solidFill>
                <a:latin typeface="Times New Roman" pitchFamily="-101" charset="0"/>
              </a:rPr>
              <a:t>The problem: software error, a desynchronization </a:t>
            </a:r>
          </a:p>
          <a:p>
            <a:pPr defTabSz="912813"/>
            <a:r>
              <a:rPr lang="en-US" sz="2400" i="1">
                <a:solidFill>
                  <a:schemeClr val="bg1"/>
                </a:solidFill>
                <a:latin typeface="Times New Roman" pitchFamily="-101" charset="0"/>
              </a:rPr>
              <a:t>of the valvetronic motors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autoUpdateAnimBg="0"/>
      <p:bldP spid="13415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>
                <a:ea typeface="ＭＳ Ｐゴシック" pitchFamily="-101" charset="-128"/>
                <a:cs typeface="ＭＳ Ｐゴシック" pitchFamily="-101" charset="-128"/>
              </a:rPr>
              <a:t>Changes Happening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6868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New ways of designing/delivering computer capability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PCs, mobile phones, etc.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Microsoft gaming sensor </a:t>
            </a:r>
            <a:r>
              <a:rPr lang="en-US" sz="2000" dirty="0" err="1"/>
              <a:t>Kinect</a:t>
            </a:r>
            <a:r>
              <a:rPr lang="en-US" sz="2000" dirty="0"/>
              <a:t> to become eyes/ears of robots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Changing structure of electronics &amp; computing industry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Largest manufacturer of cameras?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Changing products that people buy as well as the way that they buy and use them</a:t>
            </a: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	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Tape-recorder -&gt; Walkman -&gt; digital players -&gt; iPod -&gt; …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Books -&gt; </a:t>
            </a:r>
            <a:r>
              <a:rPr lang="en-US" sz="2000" dirty="0" err="1"/>
              <a:t>ebooks</a:t>
            </a:r>
            <a:r>
              <a:rPr lang="en-US" sz="2000" dirty="0"/>
              <a:t> -&gt; …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Mainframe -&gt; </a:t>
            </a:r>
            <a:r>
              <a:rPr lang="en-US" sz="2000" dirty="0" err="1"/>
              <a:t>minicomps</a:t>
            </a:r>
            <a:r>
              <a:rPr lang="en-US" sz="2000" dirty="0"/>
              <a:t> -&gt; PCs -&gt; servers -&gt; cloud -&gt; services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Changing how money made out of delivering value to customers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Products changing into services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2000" dirty="0"/>
              <a:t>Potentially deep &amp; far-ranging effects of energy use &amp; sustainability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endParaRPr lang="en-US" sz="1800" dirty="0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5238" y="0"/>
            <a:ext cx="15287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228600"/>
            <a:ext cx="8858250" cy="1066800"/>
          </a:xfrm>
        </p:spPr>
        <p:txBody>
          <a:bodyPr/>
          <a:lstStyle/>
          <a:p>
            <a:pPr eaLnBrk="1" hangingPunct="1"/>
            <a:r>
              <a:rPr lang="en-US" sz="5700">
                <a:ea typeface="ＭＳ Ｐゴシック" pitchFamily="-101" charset="-128"/>
                <a:cs typeface="ＭＳ Ｐゴシック" pitchFamily="-101" charset="-128"/>
              </a:rPr>
              <a:t>BMW Cost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475" y="1300163"/>
            <a:ext cx="8659813" cy="2489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To repair: Reprogram ECU</a:t>
            </a:r>
          </a:p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Recalls not uncommon in industry</a:t>
            </a:r>
          </a:p>
          <a:p>
            <a:pPr lvl="1" eaLnBrk="1" hangingPunct="1"/>
            <a:r>
              <a:rPr lang="en-US"/>
              <a:t>BMW 5,470 cars @ $68,500 = Rev $372 mil</a:t>
            </a:r>
          </a:p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Compare Cost: Recall BMW X5</a:t>
            </a:r>
          </a:p>
          <a:p>
            <a:pPr lvl="1" eaLnBrk="1" hangingPunct="1"/>
            <a:r>
              <a:rPr lang="en-US"/>
              <a:t>164,000 units @ $66,800 = Rev $10 bil.</a:t>
            </a:r>
          </a:p>
          <a:p>
            <a:pPr lvl="1" eaLnBrk="1" hangingPunct="1"/>
            <a:r>
              <a:rPr lang="en-US"/>
              <a:t>~$5 Million </a:t>
            </a:r>
          </a:p>
          <a:p>
            <a:pPr lvl="1" eaLnBrk="1" hangingPunct="1"/>
            <a:r>
              <a:rPr lang="en-US"/>
              <a:t>~$30 per SUV</a:t>
            </a:r>
          </a:p>
          <a:p>
            <a:pPr lvl="1" eaLnBrk="1" hangingPunct="1"/>
            <a:endParaRPr lang="en-US"/>
          </a:p>
        </p:txBody>
      </p:sp>
      <p:pic>
        <p:nvPicPr>
          <p:cNvPr id="72708" name="Picture 4" descr="0464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4635500"/>
            <a:ext cx="4572000" cy="189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09" name="Group 5"/>
          <p:cNvGrpSpPr>
            <a:grpSpLocks/>
          </p:cNvGrpSpPr>
          <p:nvPr/>
        </p:nvGrpSpPr>
        <p:grpSpPr bwMode="auto">
          <a:xfrm>
            <a:off x="1257300" y="2057400"/>
            <a:ext cx="6786563" cy="369888"/>
            <a:chOff x="0" y="4320"/>
            <a:chExt cx="4275" cy="369332"/>
          </a:xfrm>
        </p:grpSpPr>
        <p:sp>
          <p:nvSpPr>
            <p:cNvPr id="72710" name="Rectangle 6"/>
            <p:cNvSpPr>
              <a:spLocks noChangeArrowheads="1"/>
            </p:cNvSpPr>
            <p:nvPr/>
          </p:nvSpPr>
          <p:spPr bwMode="auto">
            <a:xfrm>
              <a:off x="0" y="4320"/>
              <a:ext cx="427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pSp>
          <p:nvGrpSpPr>
            <p:cNvPr id="72711" name="Group 7"/>
            <p:cNvGrpSpPr>
              <a:grpSpLocks/>
            </p:cNvGrpSpPr>
            <p:nvPr/>
          </p:nvGrpSpPr>
          <p:grpSpPr bwMode="auto">
            <a:xfrm>
              <a:off x="0" y="4320"/>
              <a:ext cx="3263" cy="369332"/>
              <a:chOff x="0" y="4320"/>
              <a:chExt cx="3263" cy="369332"/>
            </a:xfrm>
          </p:grpSpPr>
          <p:sp>
            <p:nvSpPr>
              <p:cNvPr id="72712" name="Rectangle 8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32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2713" name="Rectangle 9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32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invGray">
          <a:xfrm>
            <a:off x="117475" y="222250"/>
            <a:ext cx="8858250" cy="371475"/>
          </a:xfrm>
        </p:spPr>
        <p:txBody>
          <a:bodyPr/>
          <a:lstStyle/>
          <a:p>
            <a:pPr defTabSz="895350" eaLnBrk="1" hangingPunct="1"/>
            <a:r>
              <a:rPr lang="en-US" sz="2400">
                <a:ea typeface="ＭＳ Ｐゴシック" pitchFamily="-101" charset="-128"/>
                <a:cs typeface="ＭＳ Ｐゴシック" pitchFamily="-101" charset="-128"/>
              </a:rPr>
              <a:t>    </a:t>
            </a:r>
            <a:r>
              <a:rPr lang="en-US" sz="3100">
                <a:ea typeface="ＭＳ Ｐゴシック" pitchFamily="-101" charset="-128"/>
                <a:cs typeface="ＭＳ Ｐゴシック" pitchFamily="-101" charset="-128"/>
              </a:rPr>
              <a:t>Bosch EMU For Four Wheeler ( Multi Cylinder)</a:t>
            </a:r>
          </a:p>
        </p:txBody>
      </p:sp>
      <p:pic>
        <p:nvPicPr>
          <p:cNvPr id="73731" name="Picture 3" descr="1761_2mg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8600" y="1101725"/>
            <a:ext cx="8686800" cy="5157788"/>
          </a:xfrm>
          <a:noFill/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blackWhite">
          <a:xfrm>
            <a:off x="325438" y="6373813"/>
            <a:ext cx="4186237" cy="23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3296" tIns="46648" rIns="93296" bIns="46648">
            <a:prstTxWarp prst="textNoShape">
              <a:avLst/>
            </a:prstTxWarp>
            <a:spAutoFit/>
          </a:bodyPr>
          <a:lstStyle/>
          <a:p>
            <a:pPr defTabSz="933450" eaLnBrk="0" hangingPunct="0">
              <a:spcBef>
                <a:spcPct val="50000"/>
              </a:spcBef>
            </a:pPr>
            <a:r>
              <a:rPr lang="en-US" sz="900"/>
              <a:t>Source: Bosch Brochure : Ref 6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sz="5400" b="1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Design Issues</a:t>
            </a:r>
            <a:br>
              <a:rPr lang="en-US" sz="66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br>
              <a:rPr lang="en-US" sz="20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320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(How do we build these systems?)</a:t>
            </a:r>
            <a:endParaRPr lang="en-US" sz="1800">
              <a:ea typeface="ＭＳ Ｐゴシック" pitchFamily="-101" charset="-128"/>
              <a:cs typeface="ＭＳ Ｐゴシック" pitchFamily="-101" charset="-128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ea typeface="ＭＳ Ｐゴシック" pitchFamily="-101" charset="-128"/>
                <a:cs typeface="ＭＳ Ｐゴシック" pitchFamily="-101" charset="-128"/>
              </a:rPr>
              <a:t>Functional Design &amp; Mapping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42900" y="3625850"/>
            <a:ext cx="8313738" cy="2635250"/>
            <a:chOff x="97" y="2306"/>
            <a:chExt cx="5424" cy="1824"/>
          </a:xfrm>
        </p:grpSpPr>
        <p:grpSp>
          <p:nvGrpSpPr>
            <p:cNvPr id="77859" name="Group 4"/>
            <p:cNvGrpSpPr>
              <a:grpSpLocks/>
            </p:cNvGrpSpPr>
            <p:nvPr/>
          </p:nvGrpSpPr>
          <p:grpSpPr bwMode="auto">
            <a:xfrm>
              <a:off x="481" y="2306"/>
              <a:ext cx="5040" cy="1824"/>
              <a:chOff x="481" y="2306"/>
              <a:chExt cx="5040" cy="1824"/>
            </a:xfrm>
          </p:grpSpPr>
          <p:sp>
            <p:nvSpPr>
              <p:cNvPr id="77861" name="Line 5"/>
              <p:cNvSpPr>
                <a:spLocks noChangeShapeType="1"/>
              </p:cNvSpPr>
              <p:nvPr/>
            </p:nvSpPr>
            <p:spPr bwMode="auto">
              <a:xfrm>
                <a:off x="2113" y="3794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2" name="Line 6"/>
              <p:cNvSpPr>
                <a:spLocks noChangeShapeType="1"/>
              </p:cNvSpPr>
              <p:nvPr/>
            </p:nvSpPr>
            <p:spPr bwMode="auto">
              <a:xfrm>
                <a:off x="769" y="3794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3" name="Line 7"/>
              <p:cNvSpPr>
                <a:spLocks noChangeShapeType="1"/>
              </p:cNvSpPr>
              <p:nvPr/>
            </p:nvSpPr>
            <p:spPr bwMode="auto">
              <a:xfrm>
                <a:off x="1009" y="350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4" name="Line 8"/>
              <p:cNvSpPr>
                <a:spLocks noChangeShapeType="1"/>
              </p:cNvSpPr>
              <p:nvPr/>
            </p:nvSpPr>
            <p:spPr bwMode="auto">
              <a:xfrm>
                <a:off x="1681" y="350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5" name="Line 9"/>
              <p:cNvSpPr>
                <a:spLocks noChangeShapeType="1"/>
              </p:cNvSpPr>
              <p:nvPr/>
            </p:nvSpPr>
            <p:spPr bwMode="auto">
              <a:xfrm>
                <a:off x="4561" y="3938"/>
                <a:ext cx="0" cy="192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6" name="Line 10"/>
              <p:cNvSpPr>
                <a:spLocks noChangeShapeType="1"/>
              </p:cNvSpPr>
              <p:nvPr/>
            </p:nvSpPr>
            <p:spPr bwMode="auto">
              <a:xfrm>
                <a:off x="2881" y="3794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67" name="Rectangle 11"/>
              <p:cNvSpPr>
                <a:spLocks noChangeArrowheads="1"/>
              </p:cNvSpPr>
              <p:nvPr/>
            </p:nvSpPr>
            <p:spPr bwMode="auto">
              <a:xfrm>
                <a:off x="529" y="3218"/>
                <a:ext cx="480" cy="576"/>
              </a:xfrm>
              <a:prstGeom prst="rect">
                <a:avLst/>
              </a:prstGeom>
              <a:solidFill>
                <a:srgbClr val="FF9966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latin typeface="Helvetica" pitchFamily="-101" charset="0"/>
                  </a:rPr>
                  <a:t>HW1</a:t>
                </a:r>
              </a:p>
            </p:txBody>
          </p:sp>
          <p:sp>
            <p:nvSpPr>
              <p:cNvPr id="77868" name="Rectangle 12"/>
              <p:cNvSpPr>
                <a:spLocks noChangeArrowheads="1"/>
              </p:cNvSpPr>
              <p:nvPr/>
            </p:nvSpPr>
            <p:spPr bwMode="auto">
              <a:xfrm>
                <a:off x="1201" y="3218"/>
                <a:ext cx="480" cy="576"/>
              </a:xfrm>
              <a:prstGeom prst="rect">
                <a:avLst/>
              </a:prstGeom>
              <a:solidFill>
                <a:srgbClr val="FF9966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latin typeface="Helvetica" pitchFamily="-101" charset="0"/>
                  </a:rPr>
                  <a:t>HW2</a:t>
                </a:r>
              </a:p>
            </p:txBody>
          </p:sp>
          <p:sp>
            <p:nvSpPr>
              <p:cNvPr id="77869" name="Rectangle 13"/>
              <p:cNvSpPr>
                <a:spLocks noChangeArrowheads="1"/>
              </p:cNvSpPr>
              <p:nvPr/>
            </p:nvSpPr>
            <p:spPr bwMode="auto">
              <a:xfrm>
                <a:off x="1873" y="3218"/>
                <a:ext cx="480" cy="576"/>
              </a:xfrm>
              <a:prstGeom prst="rect">
                <a:avLst/>
              </a:prstGeom>
              <a:solidFill>
                <a:srgbClr val="FF9966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latin typeface="Helvetica" pitchFamily="-101" charset="0"/>
                  </a:rPr>
                  <a:t>HW3</a:t>
                </a:r>
              </a:p>
            </p:txBody>
          </p:sp>
          <p:sp>
            <p:nvSpPr>
              <p:cNvPr id="77870" name="Line 14"/>
              <p:cNvSpPr>
                <a:spLocks noChangeShapeType="1"/>
              </p:cNvSpPr>
              <p:nvPr/>
            </p:nvSpPr>
            <p:spPr bwMode="auto">
              <a:xfrm>
                <a:off x="481" y="4130"/>
                <a:ext cx="5040" cy="0"/>
              </a:xfrm>
              <a:prstGeom prst="line">
                <a:avLst/>
              </a:prstGeom>
              <a:noFill/>
              <a:ln w="57150">
                <a:solidFill>
                  <a:srgbClr val="996633"/>
                </a:solidFill>
                <a:round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1" name="Rectangle 15"/>
              <p:cNvSpPr>
                <a:spLocks noChangeArrowheads="1"/>
              </p:cNvSpPr>
              <p:nvPr/>
            </p:nvSpPr>
            <p:spPr bwMode="auto">
              <a:xfrm>
                <a:off x="3649" y="2306"/>
                <a:ext cx="1872" cy="1632"/>
              </a:xfrm>
              <a:prstGeom prst="rect">
                <a:avLst/>
              </a:prstGeom>
              <a:solidFill>
                <a:srgbClr val="FF9966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2" name="Rectangle 16"/>
              <p:cNvSpPr>
                <a:spLocks noChangeArrowheads="1"/>
              </p:cNvSpPr>
              <p:nvPr/>
            </p:nvSpPr>
            <p:spPr bwMode="auto">
              <a:xfrm>
                <a:off x="2641" y="3218"/>
                <a:ext cx="480" cy="576"/>
              </a:xfrm>
              <a:prstGeom prst="rect">
                <a:avLst/>
              </a:prstGeom>
              <a:solidFill>
                <a:srgbClr val="FF9966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latin typeface="Helvetica" pitchFamily="-101" charset="0"/>
                  </a:rPr>
                  <a:t>HW4</a:t>
                </a:r>
              </a:p>
            </p:txBody>
          </p:sp>
          <p:sp>
            <p:nvSpPr>
              <p:cNvPr id="77873" name="Rectangle 17"/>
              <p:cNvSpPr>
                <a:spLocks noChangeArrowheads="1"/>
              </p:cNvSpPr>
              <p:nvPr/>
            </p:nvSpPr>
            <p:spPr bwMode="auto">
              <a:xfrm>
                <a:off x="3745" y="3602"/>
                <a:ext cx="1680" cy="24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latin typeface="Helvetica" pitchFamily="-101" charset="0"/>
                  </a:rPr>
                  <a:t>Hardware Interface</a:t>
                </a:r>
              </a:p>
            </p:txBody>
          </p:sp>
          <p:sp>
            <p:nvSpPr>
              <p:cNvPr id="77874" name="Rectangle 18"/>
              <p:cNvSpPr>
                <a:spLocks noChangeArrowheads="1"/>
              </p:cNvSpPr>
              <p:nvPr/>
            </p:nvSpPr>
            <p:spPr bwMode="auto">
              <a:xfrm>
                <a:off x="3745" y="3362"/>
                <a:ext cx="1680" cy="240"/>
              </a:xfrm>
              <a:prstGeom prst="rect">
                <a:avLst/>
              </a:prstGeom>
              <a:solidFill>
                <a:srgbClr val="99FF99">
                  <a:alpha val="50195"/>
                </a:srgbClr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chemeClr val="bg1"/>
                    </a:solidFill>
                    <a:latin typeface="Helvetica" pitchFamily="-101" charset="0"/>
                  </a:rPr>
                  <a:t>RTOS/Drivers</a:t>
                </a:r>
              </a:p>
            </p:txBody>
          </p:sp>
          <p:sp>
            <p:nvSpPr>
              <p:cNvPr id="77875" name="Rectangle 19"/>
              <p:cNvSpPr>
                <a:spLocks noChangeArrowheads="1"/>
              </p:cNvSpPr>
              <p:nvPr/>
            </p:nvSpPr>
            <p:spPr bwMode="auto">
              <a:xfrm>
                <a:off x="3745" y="2402"/>
                <a:ext cx="1680" cy="960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6" name="Rectangle 20"/>
              <p:cNvSpPr>
                <a:spLocks noChangeArrowheads="1"/>
              </p:cNvSpPr>
              <p:nvPr/>
            </p:nvSpPr>
            <p:spPr bwMode="auto">
              <a:xfrm>
                <a:off x="3745" y="2402"/>
                <a:ext cx="336" cy="960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endParaRPr lang="en-GB">
                  <a:latin typeface="Helvetica" pitchFamily="-101" charset="0"/>
                </a:endParaRPr>
              </a:p>
            </p:txBody>
          </p:sp>
          <p:sp>
            <p:nvSpPr>
              <p:cNvPr id="77877" name="Rectangle 21"/>
              <p:cNvSpPr>
                <a:spLocks noChangeArrowheads="1"/>
              </p:cNvSpPr>
              <p:nvPr/>
            </p:nvSpPr>
            <p:spPr bwMode="auto">
              <a:xfrm>
                <a:off x="4081" y="2402"/>
                <a:ext cx="336" cy="960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8" name="Rectangle 22"/>
              <p:cNvSpPr>
                <a:spLocks noChangeArrowheads="1"/>
              </p:cNvSpPr>
              <p:nvPr/>
            </p:nvSpPr>
            <p:spPr bwMode="auto">
              <a:xfrm>
                <a:off x="4417" y="2402"/>
                <a:ext cx="336" cy="960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79" name="Rectangle 23"/>
              <p:cNvSpPr>
                <a:spLocks noChangeArrowheads="1"/>
              </p:cNvSpPr>
              <p:nvPr/>
            </p:nvSpPr>
            <p:spPr bwMode="auto">
              <a:xfrm>
                <a:off x="4753" y="2402"/>
                <a:ext cx="336" cy="960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80" name="Rectangle 24"/>
              <p:cNvSpPr>
                <a:spLocks noChangeArrowheads="1"/>
              </p:cNvSpPr>
              <p:nvPr/>
            </p:nvSpPr>
            <p:spPr bwMode="auto">
              <a:xfrm>
                <a:off x="5089" y="2402"/>
                <a:ext cx="336" cy="960"/>
              </a:xfrm>
              <a:prstGeom prst="rect">
                <a:avLst/>
              </a:prstGeom>
              <a:solidFill>
                <a:srgbClr val="99FF99"/>
              </a:solidFill>
              <a:ln w="38100">
                <a:solidFill>
                  <a:schemeClr val="tx1"/>
                </a:solidFill>
                <a:miter lim="800000"/>
                <a:headEnd type="none" w="lg" len="sm"/>
                <a:tailEnd type="none" w="lg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81" name="Text Box 25"/>
              <p:cNvSpPr txBox="1">
                <a:spLocks noChangeArrowheads="1"/>
              </p:cNvSpPr>
              <p:nvPr/>
            </p:nvSpPr>
            <p:spPr bwMode="auto">
              <a:xfrm rot="-5400000">
                <a:off x="4937" y="2793"/>
                <a:ext cx="625" cy="221"/>
              </a:xfrm>
              <a:prstGeom prst="rect">
                <a:avLst/>
              </a:prstGeom>
              <a:noFill/>
              <a:ln w="38100">
                <a:noFill/>
                <a:miter lim="800000"/>
                <a:headEnd type="none" w="lg" len="sm"/>
                <a:tailEnd type="none" w="lg" len="sm"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 defTabSz="762000" eaLnBrk="0" hangingPunct="0">
                  <a:spcBef>
                    <a:spcPct val="50000"/>
                  </a:spcBef>
                </a:pPr>
                <a:r>
                  <a:rPr lang="en-GB" sz="1600" b="1">
                    <a:solidFill>
                      <a:srgbClr val="CC9900"/>
                    </a:solidFill>
                    <a:latin typeface="Helvetica" pitchFamily="-101" charset="0"/>
                  </a:rPr>
                  <a:t>Thread</a:t>
                </a:r>
              </a:p>
            </p:txBody>
          </p:sp>
        </p:grpSp>
        <p:sp>
          <p:nvSpPr>
            <p:cNvPr id="77860" name="Text Box 26"/>
            <p:cNvSpPr txBox="1">
              <a:spLocks noChangeArrowheads="1"/>
            </p:cNvSpPr>
            <p:nvPr/>
          </p:nvSpPr>
          <p:spPr bwMode="auto">
            <a:xfrm>
              <a:off x="97" y="2565"/>
              <a:ext cx="1584" cy="655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sm"/>
              <a:tailEnd type="none" w="lg" len="sm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  <a:t>Architectural</a:t>
              </a:r>
              <a:b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</a:br>
              <a: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  <a:t>Design</a:t>
              </a:r>
              <a:endParaRPr lang="en-GB" sz="2800">
                <a:solidFill>
                  <a:schemeClr val="tx2"/>
                </a:solidFill>
                <a:latin typeface="Times New Roman" pitchFamily="-101" charset="0"/>
              </a:endParaRPr>
            </a:p>
          </p:txBody>
        </p:sp>
      </p:grpSp>
      <p:grpSp>
        <p:nvGrpSpPr>
          <p:cNvPr id="77828" name="Group 27"/>
          <p:cNvGrpSpPr>
            <a:grpSpLocks/>
          </p:cNvGrpSpPr>
          <p:nvPr/>
        </p:nvGrpSpPr>
        <p:grpSpPr bwMode="auto">
          <a:xfrm>
            <a:off x="458788" y="1554163"/>
            <a:ext cx="8001000" cy="2000250"/>
            <a:chOff x="192" y="816"/>
            <a:chExt cx="5040" cy="1252"/>
          </a:xfrm>
        </p:grpSpPr>
        <p:grpSp>
          <p:nvGrpSpPr>
            <p:cNvPr id="77844" name="Group 28"/>
            <p:cNvGrpSpPr>
              <a:grpSpLocks/>
            </p:cNvGrpSpPr>
            <p:nvPr/>
          </p:nvGrpSpPr>
          <p:grpSpPr bwMode="auto">
            <a:xfrm>
              <a:off x="192" y="816"/>
              <a:ext cx="3384" cy="1252"/>
              <a:chOff x="452" y="807"/>
              <a:chExt cx="3384" cy="1252"/>
            </a:xfrm>
          </p:grpSpPr>
          <p:sp>
            <p:nvSpPr>
              <p:cNvPr id="77846" name="Oval 29"/>
              <p:cNvSpPr>
                <a:spLocks noChangeArrowheads="1"/>
              </p:cNvSpPr>
              <p:nvPr/>
            </p:nvSpPr>
            <p:spPr bwMode="auto">
              <a:xfrm>
                <a:off x="452" y="933"/>
                <a:ext cx="696" cy="430"/>
              </a:xfrm>
              <a:prstGeom prst="ellipse">
                <a:avLst/>
              </a:prstGeom>
              <a:solidFill>
                <a:srgbClr val="FFFFCC"/>
              </a:solidFill>
              <a:ln w="28575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rgbClr val="000099"/>
                    </a:solidFill>
                    <a:latin typeface="Helvetica" pitchFamily="-101" charset="0"/>
                  </a:rPr>
                  <a:t>F1</a:t>
                </a:r>
                <a:endParaRPr lang="en-GB">
                  <a:solidFill>
                    <a:schemeClr val="bg1"/>
                  </a:solidFill>
                  <a:latin typeface="Helvetica" pitchFamily="-101" charset="0"/>
                </a:endParaRPr>
              </a:p>
            </p:txBody>
          </p:sp>
          <p:sp>
            <p:nvSpPr>
              <p:cNvPr id="77847" name="Oval 30"/>
              <p:cNvSpPr>
                <a:spLocks noChangeArrowheads="1"/>
              </p:cNvSpPr>
              <p:nvPr/>
            </p:nvSpPr>
            <p:spPr bwMode="auto">
              <a:xfrm>
                <a:off x="1407" y="807"/>
                <a:ext cx="696" cy="430"/>
              </a:xfrm>
              <a:prstGeom prst="ellipse">
                <a:avLst/>
              </a:prstGeom>
              <a:solidFill>
                <a:srgbClr val="FFFFCC"/>
              </a:solidFill>
              <a:ln w="28575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rgbClr val="000099"/>
                    </a:solidFill>
                    <a:latin typeface="Helvetica" pitchFamily="-101" charset="0"/>
                  </a:rPr>
                  <a:t>F2</a:t>
                </a:r>
                <a:endParaRPr lang="en-GB">
                  <a:solidFill>
                    <a:schemeClr val="bg1"/>
                  </a:solidFill>
                  <a:latin typeface="Helvetica" pitchFamily="-101" charset="0"/>
                </a:endParaRPr>
              </a:p>
            </p:txBody>
          </p:sp>
          <p:sp>
            <p:nvSpPr>
              <p:cNvPr id="77848" name="Oval 31"/>
              <p:cNvSpPr>
                <a:spLocks noChangeArrowheads="1"/>
              </p:cNvSpPr>
              <p:nvPr/>
            </p:nvSpPr>
            <p:spPr bwMode="auto">
              <a:xfrm>
                <a:off x="1140" y="1629"/>
                <a:ext cx="696" cy="430"/>
              </a:xfrm>
              <a:prstGeom prst="ellipse">
                <a:avLst/>
              </a:prstGeom>
              <a:solidFill>
                <a:srgbClr val="FFFFCC"/>
              </a:solidFill>
              <a:ln w="28575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rgbClr val="000099"/>
                    </a:solidFill>
                    <a:latin typeface="Helvetica" pitchFamily="-101" charset="0"/>
                  </a:rPr>
                  <a:t>F3</a:t>
                </a:r>
                <a:endParaRPr lang="en-GB">
                  <a:solidFill>
                    <a:schemeClr val="bg1"/>
                  </a:solidFill>
                  <a:latin typeface="Helvetica" pitchFamily="-101" charset="0"/>
                </a:endParaRPr>
              </a:p>
            </p:txBody>
          </p:sp>
          <p:sp>
            <p:nvSpPr>
              <p:cNvPr id="77849" name="Oval 32"/>
              <p:cNvSpPr>
                <a:spLocks noChangeArrowheads="1"/>
              </p:cNvSpPr>
              <p:nvPr/>
            </p:nvSpPr>
            <p:spPr bwMode="auto">
              <a:xfrm>
                <a:off x="2288" y="1377"/>
                <a:ext cx="696" cy="430"/>
              </a:xfrm>
              <a:prstGeom prst="ellipse">
                <a:avLst/>
              </a:prstGeom>
              <a:solidFill>
                <a:srgbClr val="FFFFCC"/>
              </a:solidFill>
              <a:ln w="28575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rgbClr val="000099"/>
                    </a:solidFill>
                    <a:latin typeface="Helvetica" pitchFamily="-101" charset="0"/>
                  </a:rPr>
                  <a:t>F4</a:t>
                </a:r>
                <a:endParaRPr lang="en-GB">
                  <a:solidFill>
                    <a:schemeClr val="bg1"/>
                  </a:solidFill>
                  <a:latin typeface="Helvetica" pitchFamily="-101" charset="0"/>
                </a:endParaRPr>
              </a:p>
            </p:txBody>
          </p:sp>
          <p:sp>
            <p:nvSpPr>
              <p:cNvPr id="77850" name="Oval 33"/>
              <p:cNvSpPr>
                <a:spLocks noChangeArrowheads="1"/>
              </p:cNvSpPr>
              <p:nvPr/>
            </p:nvSpPr>
            <p:spPr bwMode="auto">
              <a:xfrm>
                <a:off x="3140" y="917"/>
                <a:ext cx="696" cy="430"/>
              </a:xfrm>
              <a:prstGeom prst="ellipse">
                <a:avLst/>
              </a:prstGeom>
              <a:solidFill>
                <a:srgbClr val="FFFFCC"/>
              </a:solidFill>
              <a:ln w="28575">
                <a:solidFill>
                  <a:srgbClr val="CC99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defTabSz="762000" eaLnBrk="0" hangingPunct="0"/>
                <a:r>
                  <a:rPr lang="en-GB">
                    <a:solidFill>
                      <a:srgbClr val="000099"/>
                    </a:solidFill>
                    <a:latin typeface="Helvetica" pitchFamily="-101" charset="0"/>
                  </a:rPr>
                  <a:t>F5</a:t>
                </a:r>
                <a:endParaRPr lang="en-GB">
                  <a:solidFill>
                    <a:schemeClr val="bg1"/>
                  </a:solidFill>
                  <a:latin typeface="Helvetica" pitchFamily="-101" charset="0"/>
                </a:endParaRPr>
              </a:p>
            </p:txBody>
          </p:sp>
          <p:cxnSp>
            <p:nvCxnSpPr>
              <p:cNvPr id="77851" name="AutoShape 34"/>
              <p:cNvCxnSpPr>
                <a:cxnSpLocks noChangeShapeType="1"/>
                <a:stCxn id="77847" idx="6"/>
                <a:endCxn id="77850" idx="2"/>
              </p:cNvCxnSpPr>
              <p:nvPr/>
            </p:nvCxnSpPr>
            <p:spPr bwMode="auto">
              <a:xfrm>
                <a:off x="2112" y="1022"/>
                <a:ext cx="1019" cy="110"/>
              </a:xfrm>
              <a:prstGeom prst="curvedConnector3">
                <a:avLst>
                  <a:gd name="adj1" fmla="val 49949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stealth" w="lg" len="sm"/>
                <a:tailEnd type="stealth" w="lg" len="sm"/>
              </a:ln>
            </p:spPr>
          </p:cxnSp>
          <p:cxnSp>
            <p:nvCxnSpPr>
              <p:cNvPr id="77852" name="AutoShape 35"/>
              <p:cNvCxnSpPr>
                <a:cxnSpLocks noChangeShapeType="1"/>
                <a:stCxn id="77846" idx="4"/>
                <a:endCxn id="77848" idx="2"/>
              </p:cNvCxnSpPr>
              <p:nvPr/>
            </p:nvCxnSpPr>
            <p:spPr bwMode="auto">
              <a:xfrm rot="16200000" flipH="1">
                <a:off x="730" y="1442"/>
                <a:ext cx="472" cy="331"/>
              </a:xfrm>
              <a:prstGeom prst="curvedConnector2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3" name="AutoShape 36"/>
              <p:cNvCxnSpPr>
                <a:cxnSpLocks noChangeShapeType="1"/>
                <a:stCxn id="77848" idx="0"/>
                <a:endCxn id="77847" idx="4"/>
              </p:cNvCxnSpPr>
              <p:nvPr/>
            </p:nvCxnSpPr>
            <p:spPr bwMode="auto">
              <a:xfrm rot="-5400000">
                <a:off x="1435" y="1299"/>
                <a:ext cx="374" cy="267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4" name="AutoShape 37"/>
              <p:cNvCxnSpPr>
                <a:cxnSpLocks noChangeShapeType="1"/>
                <a:stCxn id="77848" idx="6"/>
                <a:endCxn id="77849" idx="2"/>
              </p:cNvCxnSpPr>
              <p:nvPr/>
            </p:nvCxnSpPr>
            <p:spPr bwMode="auto">
              <a:xfrm flipV="1">
                <a:off x="1845" y="1592"/>
                <a:ext cx="434" cy="252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5" name="AutoShape 38"/>
              <p:cNvCxnSpPr>
                <a:cxnSpLocks noChangeShapeType="1"/>
                <a:stCxn id="77848" idx="1"/>
                <a:endCxn id="77846" idx="5"/>
              </p:cNvCxnSpPr>
              <p:nvPr/>
            </p:nvCxnSpPr>
            <p:spPr bwMode="auto">
              <a:xfrm rot="5400000" flipH="1">
                <a:off x="957" y="1398"/>
                <a:ext cx="374" cy="196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6" name="AutoShape 39"/>
              <p:cNvCxnSpPr>
                <a:cxnSpLocks noChangeShapeType="1"/>
                <a:stCxn id="77846" idx="6"/>
                <a:endCxn id="77847" idx="2"/>
              </p:cNvCxnSpPr>
              <p:nvPr/>
            </p:nvCxnSpPr>
            <p:spPr bwMode="auto">
              <a:xfrm flipV="1">
                <a:off x="1157" y="1022"/>
                <a:ext cx="241" cy="126"/>
              </a:xfrm>
              <a:prstGeom prst="curvedConnector3">
                <a:avLst>
                  <a:gd name="adj1" fmla="val 49792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7" name="AutoShape 40"/>
              <p:cNvCxnSpPr>
                <a:cxnSpLocks noChangeShapeType="1"/>
                <a:stCxn id="77850" idx="4"/>
                <a:endCxn id="77848" idx="5"/>
              </p:cNvCxnSpPr>
              <p:nvPr/>
            </p:nvCxnSpPr>
            <p:spPr bwMode="auto">
              <a:xfrm rot="5400000">
                <a:off x="2286" y="804"/>
                <a:ext cx="649" cy="1754"/>
              </a:xfrm>
              <a:prstGeom prst="curvedConnector3">
                <a:avLst>
                  <a:gd name="adj1" fmla="val 130509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none" w="lg" len="sm"/>
                <a:tailEnd type="stealth" w="lg" len="sm"/>
              </a:ln>
            </p:spPr>
          </p:cxnSp>
          <p:cxnSp>
            <p:nvCxnSpPr>
              <p:cNvPr id="77858" name="AutoShape 41"/>
              <p:cNvCxnSpPr>
                <a:cxnSpLocks noChangeShapeType="1"/>
                <a:stCxn id="77849" idx="1"/>
                <a:endCxn id="77847" idx="5"/>
              </p:cNvCxnSpPr>
              <p:nvPr/>
            </p:nvCxnSpPr>
            <p:spPr bwMode="auto">
              <a:xfrm rot="5400000" flipH="1">
                <a:off x="2072" y="1112"/>
                <a:ext cx="248" cy="389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 type="stealth" w="lg" len="sm"/>
                <a:tailEnd type="stealth" w="lg" len="sm"/>
              </a:ln>
            </p:spPr>
          </p:cxnSp>
        </p:grpSp>
        <p:sp>
          <p:nvSpPr>
            <p:cNvPr id="77845" name="Text Box 42"/>
            <p:cNvSpPr txBox="1">
              <a:spLocks noChangeArrowheads="1"/>
            </p:cNvSpPr>
            <p:nvPr/>
          </p:nvSpPr>
          <p:spPr bwMode="auto">
            <a:xfrm>
              <a:off x="3120" y="818"/>
              <a:ext cx="2112" cy="592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sm"/>
              <a:tailEnd type="none" w="lg" len="sm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  <a:t>Functional</a:t>
              </a:r>
              <a:b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</a:br>
              <a:r>
                <a:rPr lang="en-GB" sz="2800">
                  <a:solidFill>
                    <a:srgbClr val="008080"/>
                  </a:solidFill>
                  <a:latin typeface="Times New Roman" pitchFamily="-101" charset="0"/>
                </a:rPr>
                <a:t>Design</a:t>
              </a:r>
              <a:endParaRPr lang="en-GB" sz="2800">
                <a:solidFill>
                  <a:schemeClr val="tx2"/>
                </a:solidFill>
                <a:latin typeface="Times New Roman" pitchFamily="-101" charset="0"/>
              </a:endParaRP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254000" y="1973263"/>
            <a:ext cx="6235700" cy="4221162"/>
            <a:chOff x="63" y="1089"/>
            <a:chExt cx="3929" cy="2642"/>
          </a:xfrm>
        </p:grpSpPr>
        <p:sp>
          <p:nvSpPr>
            <p:cNvPr id="77841" name="Freeform 44"/>
            <p:cNvSpPr>
              <a:spLocks/>
            </p:cNvSpPr>
            <p:nvPr/>
          </p:nvSpPr>
          <p:spPr bwMode="auto">
            <a:xfrm>
              <a:off x="63" y="1658"/>
              <a:ext cx="610" cy="2073"/>
            </a:xfrm>
            <a:custGeom>
              <a:avLst/>
              <a:gdLst>
                <a:gd name="T0" fmla="*/ 511 w 611"/>
                <a:gd name="T1" fmla="*/ 0 h 2075"/>
                <a:gd name="T2" fmla="*/ 218 w 611"/>
                <a:gd name="T3" fmla="*/ 400 h 2075"/>
                <a:gd name="T4" fmla="*/ 63 w 611"/>
                <a:gd name="T5" fmla="*/ 701 h 2075"/>
                <a:gd name="T6" fmla="*/ 48 w 611"/>
                <a:gd name="T7" fmla="*/ 775 h 2075"/>
                <a:gd name="T8" fmla="*/ 33 w 611"/>
                <a:gd name="T9" fmla="*/ 834 h 2075"/>
                <a:gd name="T10" fmla="*/ 48 w 611"/>
                <a:gd name="T11" fmla="*/ 1345 h 2075"/>
                <a:gd name="T12" fmla="*/ 144 w 611"/>
                <a:gd name="T13" fmla="*/ 1667 h 2075"/>
                <a:gd name="T14" fmla="*/ 159 w 611"/>
                <a:gd name="T15" fmla="*/ 1704 h 2075"/>
                <a:gd name="T16" fmla="*/ 167 w 611"/>
                <a:gd name="T17" fmla="*/ 1734 h 2075"/>
                <a:gd name="T18" fmla="*/ 319 w 611"/>
                <a:gd name="T19" fmla="*/ 1934 h 2075"/>
                <a:gd name="T20" fmla="*/ 474 w 611"/>
                <a:gd name="T21" fmla="*/ 2008 h 2075"/>
                <a:gd name="T22" fmla="*/ 600 w 611"/>
                <a:gd name="T23" fmla="*/ 2053 h 20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11"/>
                <a:gd name="T37" fmla="*/ 0 h 2075"/>
                <a:gd name="T38" fmla="*/ 611 w 611"/>
                <a:gd name="T39" fmla="*/ 2075 h 207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11" h="2075">
                  <a:moveTo>
                    <a:pt x="522" y="0"/>
                  </a:moveTo>
                  <a:cubicBezTo>
                    <a:pt x="375" y="112"/>
                    <a:pt x="304" y="241"/>
                    <a:pt x="218" y="400"/>
                  </a:cubicBezTo>
                  <a:cubicBezTo>
                    <a:pt x="163" y="502"/>
                    <a:pt x="97" y="600"/>
                    <a:pt x="63" y="712"/>
                  </a:cubicBezTo>
                  <a:cubicBezTo>
                    <a:pt x="50" y="810"/>
                    <a:pt x="64" y="728"/>
                    <a:pt x="48" y="786"/>
                  </a:cubicBezTo>
                  <a:cubicBezTo>
                    <a:pt x="43" y="806"/>
                    <a:pt x="33" y="845"/>
                    <a:pt x="33" y="845"/>
                  </a:cubicBezTo>
                  <a:cubicBezTo>
                    <a:pt x="21" y="1002"/>
                    <a:pt x="0" y="1206"/>
                    <a:pt x="48" y="1356"/>
                  </a:cubicBezTo>
                  <a:cubicBezTo>
                    <a:pt x="66" y="1473"/>
                    <a:pt x="96" y="1581"/>
                    <a:pt x="144" y="1689"/>
                  </a:cubicBezTo>
                  <a:cubicBezTo>
                    <a:pt x="149" y="1701"/>
                    <a:pt x="155" y="1713"/>
                    <a:pt x="159" y="1726"/>
                  </a:cubicBezTo>
                  <a:cubicBezTo>
                    <a:pt x="162" y="1736"/>
                    <a:pt x="163" y="1746"/>
                    <a:pt x="167" y="1756"/>
                  </a:cubicBezTo>
                  <a:cubicBezTo>
                    <a:pt x="196" y="1824"/>
                    <a:pt x="270" y="1915"/>
                    <a:pt x="330" y="1956"/>
                  </a:cubicBezTo>
                  <a:cubicBezTo>
                    <a:pt x="378" y="1989"/>
                    <a:pt x="432" y="2008"/>
                    <a:pt x="485" y="2030"/>
                  </a:cubicBezTo>
                  <a:cubicBezTo>
                    <a:pt x="517" y="2043"/>
                    <a:pt x="578" y="2075"/>
                    <a:pt x="611" y="2075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prstDash val="lgDash"/>
              <a:round/>
              <a:headEnd type="oval" w="lg" len="lg"/>
              <a:tailEnd type="oval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2" name="Freeform 45"/>
            <p:cNvSpPr>
              <a:spLocks/>
            </p:cNvSpPr>
            <p:nvPr/>
          </p:nvSpPr>
          <p:spPr bwMode="auto">
            <a:xfrm>
              <a:off x="1348" y="1445"/>
              <a:ext cx="414" cy="1763"/>
            </a:xfrm>
            <a:custGeom>
              <a:avLst/>
              <a:gdLst>
                <a:gd name="T0" fmla="*/ 0 w 414"/>
                <a:gd name="T1" fmla="*/ 0 h 1763"/>
                <a:gd name="T2" fmla="*/ 207 w 414"/>
                <a:gd name="T3" fmla="*/ 340 h 1763"/>
                <a:gd name="T4" fmla="*/ 281 w 414"/>
                <a:gd name="T5" fmla="*/ 488 h 1763"/>
                <a:gd name="T6" fmla="*/ 319 w 414"/>
                <a:gd name="T7" fmla="*/ 577 h 1763"/>
                <a:gd name="T8" fmla="*/ 370 w 414"/>
                <a:gd name="T9" fmla="*/ 770 h 1763"/>
                <a:gd name="T10" fmla="*/ 385 w 414"/>
                <a:gd name="T11" fmla="*/ 807 h 1763"/>
                <a:gd name="T12" fmla="*/ 400 w 414"/>
                <a:gd name="T13" fmla="*/ 874 h 1763"/>
                <a:gd name="T14" fmla="*/ 400 w 414"/>
                <a:gd name="T15" fmla="*/ 1200 h 1763"/>
                <a:gd name="T16" fmla="*/ 341 w 414"/>
                <a:gd name="T17" fmla="*/ 1370 h 1763"/>
                <a:gd name="T18" fmla="*/ 333 w 414"/>
                <a:gd name="T19" fmla="*/ 1711 h 1763"/>
                <a:gd name="T20" fmla="*/ 333 w 414"/>
                <a:gd name="T21" fmla="*/ 1763 h 17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14"/>
                <a:gd name="T34" fmla="*/ 0 h 1763"/>
                <a:gd name="T35" fmla="*/ 414 w 414"/>
                <a:gd name="T36" fmla="*/ 1763 h 17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14" h="1763">
                  <a:moveTo>
                    <a:pt x="0" y="0"/>
                  </a:moveTo>
                  <a:cubicBezTo>
                    <a:pt x="66" y="118"/>
                    <a:pt x="139" y="225"/>
                    <a:pt x="207" y="340"/>
                  </a:cubicBezTo>
                  <a:cubicBezTo>
                    <a:pt x="236" y="390"/>
                    <a:pt x="243" y="437"/>
                    <a:pt x="281" y="488"/>
                  </a:cubicBezTo>
                  <a:cubicBezTo>
                    <a:pt x="291" y="519"/>
                    <a:pt x="309" y="546"/>
                    <a:pt x="319" y="577"/>
                  </a:cubicBezTo>
                  <a:cubicBezTo>
                    <a:pt x="376" y="758"/>
                    <a:pt x="267" y="517"/>
                    <a:pt x="370" y="770"/>
                  </a:cubicBezTo>
                  <a:cubicBezTo>
                    <a:pt x="375" y="782"/>
                    <a:pt x="381" y="794"/>
                    <a:pt x="385" y="807"/>
                  </a:cubicBezTo>
                  <a:cubicBezTo>
                    <a:pt x="391" y="829"/>
                    <a:pt x="400" y="874"/>
                    <a:pt x="400" y="874"/>
                  </a:cubicBezTo>
                  <a:cubicBezTo>
                    <a:pt x="413" y="1010"/>
                    <a:pt x="414" y="995"/>
                    <a:pt x="400" y="1200"/>
                  </a:cubicBezTo>
                  <a:cubicBezTo>
                    <a:pt x="396" y="1262"/>
                    <a:pt x="359" y="1313"/>
                    <a:pt x="341" y="1370"/>
                  </a:cubicBezTo>
                  <a:cubicBezTo>
                    <a:pt x="338" y="1484"/>
                    <a:pt x="340" y="1598"/>
                    <a:pt x="333" y="1711"/>
                  </a:cubicBezTo>
                  <a:cubicBezTo>
                    <a:pt x="331" y="1739"/>
                    <a:pt x="285" y="1763"/>
                    <a:pt x="333" y="1763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prstDash val="lgDash"/>
              <a:round/>
              <a:headEnd type="oval" w="lg" len="lg"/>
              <a:tailEnd type="oval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3" name="Freeform 46"/>
            <p:cNvSpPr>
              <a:spLocks/>
            </p:cNvSpPr>
            <p:nvPr/>
          </p:nvSpPr>
          <p:spPr bwMode="auto">
            <a:xfrm>
              <a:off x="2355" y="1089"/>
              <a:ext cx="1637" cy="2045"/>
            </a:xfrm>
            <a:custGeom>
              <a:avLst/>
              <a:gdLst>
                <a:gd name="T0" fmla="*/ 0 w 1637"/>
                <a:gd name="T1" fmla="*/ 0 h 2045"/>
                <a:gd name="T2" fmla="*/ 193 w 1637"/>
                <a:gd name="T3" fmla="*/ 593 h 2045"/>
                <a:gd name="T4" fmla="*/ 363 w 1637"/>
                <a:gd name="T5" fmla="*/ 1000 h 2045"/>
                <a:gd name="T6" fmla="*/ 615 w 1637"/>
                <a:gd name="T7" fmla="*/ 1326 h 2045"/>
                <a:gd name="T8" fmla="*/ 1104 w 1637"/>
                <a:gd name="T9" fmla="*/ 1711 h 2045"/>
                <a:gd name="T10" fmla="*/ 1452 w 1637"/>
                <a:gd name="T11" fmla="*/ 1970 h 2045"/>
                <a:gd name="T12" fmla="*/ 1637 w 1637"/>
                <a:gd name="T13" fmla="*/ 2045 h 20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37"/>
                <a:gd name="T22" fmla="*/ 0 h 2045"/>
                <a:gd name="T23" fmla="*/ 1637 w 1637"/>
                <a:gd name="T24" fmla="*/ 2045 h 20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37" h="2045">
                  <a:moveTo>
                    <a:pt x="0" y="0"/>
                  </a:moveTo>
                  <a:cubicBezTo>
                    <a:pt x="53" y="244"/>
                    <a:pt x="70" y="381"/>
                    <a:pt x="193" y="593"/>
                  </a:cubicBezTo>
                  <a:cubicBezTo>
                    <a:pt x="418" y="980"/>
                    <a:pt x="233" y="827"/>
                    <a:pt x="363" y="1000"/>
                  </a:cubicBezTo>
                  <a:cubicBezTo>
                    <a:pt x="446" y="1110"/>
                    <a:pt x="521" y="1226"/>
                    <a:pt x="615" y="1326"/>
                  </a:cubicBezTo>
                  <a:cubicBezTo>
                    <a:pt x="754" y="1473"/>
                    <a:pt x="940" y="1593"/>
                    <a:pt x="1104" y="1711"/>
                  </a:cubicBezTo>
                  <a:cubicBezTo>
                    <a:pt x="1223" y="1796"/>
                    <a:pt x="1330" y="1889"/>
                    <a:pt x="1452" y="1970"/>
                  </a:cubicBezTo>
                  <a:cubicBezTo>
                    <a:pt x="1525" y="2019"/>
                    <a:pt x="1553" y="2045"/>
                    <a:pt x="1637" y="2045"/>
                  </a:cubicBezTo>
                </a:path>
              </a:pathLst>
            </a:custGeom>
            <a:noFill/>
            <a:ln w="38100">
              <a:solidFill>
                <a:srgbClr val="000099"/>
              </a:solidFill>
              <a:prstDash val="lgDash"/>
              <a:round/>
              <a:headEnd type="oval" w="lg" len="lg"/>
              <a:tailEnd type="oval" w="lg" len="lg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1712913" y="2143125"/>
            <a:ext cx="5376862" cy="3128963"/>
            <a:chOff x="1079" y="1482"/>
            <a:chExt cx="3386" cy="1958"/>
          </a:xfrm>
        </p:grpSpPr>
        <p:grpSp>
          <p:nvGrpSpPr>
            <p:cNvPr id="77832" name="Group 48"/>
            <p:cNvGrpSpPr>
              <a:grpSpLocks/>
            </p:cNvGrpSpPr>
            <p:nvPr/>
          </p:nvGrpSpPr>
          <p:grpSpPr bwMode="auto">
            <a:xfrm>
              <a:off x="1079" y="1482"/>
              <a:ext cx="3170" cy="1724"/>
              <a:chOff x="982" y="1192"/>
              <a:chExt cx="3170" cy="1724"/>
            </a:xfrm>
          </p:grpSpPr>
          <p:cxnSp>
            <p:nvCxnSpPr>
              <p:cNvPr id="77837" name="AutoShape 49"/>
              <p:cNvCxnSpPr>
                <a:cxnSpLocks noChangeShapeType="1"/>
                <a:stCxn id="77849" idx="4"/>
                <a:endCxn id="77869" idx="0"/>
              </p:cNvCxnSpPr>
              <p:nvPr/>
            </p:nvCxnSpPr>
            <p:spPr bwMode="auto">
              <a:xfrm rot="5400000">
                <a:off x="1650" y="2191"/>
                <a:ext cx="1091" cy="360"/>
              </a:xfrm>
              <a:prstGeom prst="curvedConnector3">
                <a:avLst>
                  <a:gd name="adj1" fmla="val 50139"/>
                </a:avLst>
              </a:prstGeom>
              <a:noFill/>
              <a:ln w="38100">
                <a:solidFill>
                  <a:srgbClr val="CC0066"/>
                </a:solidFill>
                <a:prstDash val="dash"/>
                <a:round/>
                <a:headEnd type="none" w="med" len="sm"/>
                <a:tailEnd type="triangle" w="med" len="sm"/>
              </a:ln>
            </p:spPr>
          </p:cxnSp>
          <p:cxnSp>
            <p:nvCxnSpPr>
              <p:cNvPr id="77838" name="AutoShape 50"/>
              <p:cNvCxnSpPr>
                <a:cxnSpLocks noChangeShapeType="1"/>
                <a:stCxn id="77848" idx="3"/>
                <a:endCxn id="77868" idx="0"/>
              </p:cNvCxnSpPr>
              <p:nvPr/>
            </p:nvCxnSpPr>
            <p:spPr bwMode="auto">
              <a:xfrm rot="16200000" flipH="1">
                <a:off x="712" y="2284"/>
                <a:ext cx="902" cy="362"/>
              </a:xfrm>
              <a:prstGeom prst="curvedConnector3">
                <a:avLst>
                  <a:gd name="adj1" fmla="val 53657"/>
                </a:avLst>
              </a:prstGeom>
              <a:noFill/>
              <a:ln w="38100">
                <a:solidFill>
                  <a:srgbClr val="CC0066"/>
                </a:solidFill>
                <a:prstDash val="dash"/>
                <a:round/>
                <a:headEnd type="none" w="med" len="sm"/>
                <a:tailEnd type="triangle" w="med" len="sm"/>
              </a:ln>
            </p:spPr>
          </p:cxnSp>
          <p:cxnSp>
            <p:nvCxnSpPr>
              <p:cNvPr id="77839" name="AutoShape 51"/>
              <p:cNvCxnSpPr>
                <a:cxnSpLocks noChangeShapeType="1"/>
                <a:stCxn id="77850" idx="3"/>
                <a:endCxn id="77876" idx="1"/>
              </p:cNvCxnSpPr>
              <p:nvPr/>
            </p:nvCxnSpPr>
            <p:spPr bwMode="auto">
              <a:xfrm rot="16200000" flipH="1">
                <a:off x="2664" y="1620"/>
                <a:ext cx="1290" cy="654"/>
              </a:xfrm>
              <a:prstGeom prst="curvedConnector2">
                <a:avLst/>
              </a:prstGeom>
              <a:noFill/>
              <a:ln w="38100">
                <a:solidFill>
                  <a:srgbClr val="CC0066"/>
                </a:solidFill>
                <a:prstDash val="dash"/>
                <a:round/>
                <a:headEnd type="none" w="med" len="sm"/>
                <a:tailEnd type="triangle" w="med" len="sm"/>
              </a:ln>
            </p:spPr>
          </p:cxnSp>
          <p:cxnSp>
            <p:nvCxnSpPr>
              <p:cNvPr id="77840" name="AutoShape 52"/>
              <p:cNvCxnSpPr>
                <a:cxnSpLocks noChangeShapeType="1"/>
                <a:stCxn id="77847" idx="5"/>
                <a:endCxn id="77877" idx="0"/>
              </p:cNvCxnSpPr>
              <p:nvPr/>
            </p:nvCxnSpPr>
            <p:spPr bwMode="auto">
              <a:xfrm rot="16200000" flipH="1">
                <a:off x="2493" y="440"/>
                <a:ext cx="908" cy="2411"/>
              </a:xfrm>
              <a:prstGeom prst="curvedConnector3">
                <a:avLst>
                  <a:gd name="adj1" fmla="val 53634"/>
                </a:avLst>
              </a:prstGeom>
              <a:noFill/>
              <a:ln w="38100">
                <a:solidFill>
                  <a:srgbClr val="CC0066"/>
                </a:solidFill>
                <a:prstDash val="dash"/>
                <a:round/>
                <a:headEnd type="none" w="med" len="sm"/>
                <a:tailEnd type="triangle" w="med" len="sm"/>
              </a:ln>
            </p:spPr>
          </p:cxnSp>
        </p:grpSp>
        <p:sp>
          <p:nvSpPr>
            <p:cNvPr id="77833" name="Text Box 53"/>
            <p:cNvSpPr txBox="1">
              <a:spLocks noChangeArrowheads="1"/>
            </p:cNvSpPr>
            <p:nvPr/>
          </p:nvSpPr>
          <p:spPr bwMode="auto">
            <a:xfrm>
              <a:off x="1249" y="3228"/>
              <a:ext cx="384" cy="212"/>
            </a:xfrm>
            <a:prstGeom prst="rect">
              <a:avLst/>
            </a:prstGeom>
            <a:noFill/>
            <a:ln w="38100">
              <a:noFill/>
              <a:prstDash val="lgDash"/>
              <a:miter lim="800000"/>
              <a:headEnd type="none" w="lg" len="lg"/>
              <a:tailEnd type="none" w="lg" len="lg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000099"/>
                  </a:solidFill>
                  <a:latin typeface="Helvetica" pitchFamily="-101" charset="0"/>
                </a:rPr>
                <a:t>(F3)</a:t>
              </a:r>
              <a:endParaRPr lang="en-GB" sz="1600" b="1">
                <a:solidFill>
                  <a:srgbClr val="CC0066"/>
                </a:solidFill>
                <a:latin typeface="Helvetica" pitchFamily="-101" charset="0"/>
              </a:endParaRPr>
            </a:p>
          </p:txBody>
        </p:sp>
        <p:sp>
          <p:nvSpPr>
            <p:cNvPr id="77834" name="Text Box 54"/>
            <p:cNvSpPr txBox="1">
              <a:spLocks noChangeArrowheads="1"/>
            </p:cNvSpPr>
            <p:nvPr/>
          </p:nvSpPr>
          <p:spPr bwMode="auto">
            <a:xfrm>
              <a:off x="1921" y="3228"/>
              <a:ext cx="384" cy="212"/>
            </a:xfrm>
            <a:prstGeom prst="rect">
              <a:avLst/>
            </a:prstGeom>
            <a:noFill/>
            <a:ln w="38100">
              <a:noFill/>
              <a:prstDash val="lgDash"/>
              <a:miter lim="800000"/>
              <a:headEnd type="none" w="lg" len="lg"/>
              <a:tailEnd type="none" w="lg" len="lg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000099"/>
                  </a:solidFill>
                  <a:latin typeface="Helvetica" pitchFamily="-101" charset="0"/>
                </a:rPr>
                <a:t>(F4)</a:t>
              </a:r>
              <a:endParaRPr lang="en-GB" sz="1600" b="1">
                <a:solidFill>
                  <a:srgbClr val="CC0066"/>
                </a:solidFill>
                <a:latin typeface="Helvetica" pitchFamily="-101" charset="0"/>
              </a:endParaRPr>
            </a:p>
          </p:txBody>
        </p:sp>
        <p:sp>
          <p:nvSpPr>
            <p:cNvPr id="77835" name="Text Box 55"/>
            <p:cNvSpPr txBox="1">
              <a:spLocks noChangeArrowheads="1"/>
            </p:cNvSpPr>
            <p:nvPr/>
          </p:nvSpPr>
          <p:spPr bwMode="auto">
            <a:xfrm>
              <a:off x="3745" y="2796"/>
              <a:ext cx="384" cy="212"/>
            </a:xfrm>
            <a:prstGeom prst="rect">
              <a:avLst/>
            </a:prstGeom>
            <a:noFill/>
            <a:ln w="38100">
              <a:noFill/>
              <a:prstDash val="lgDash"/>
              <a:miter lim="800000"/>
              <a:headEnd type="none" w="lg" len="lg"/>
              <a:tailEnd type="none" w="lg" len="lg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000099"/>
                  </a:solidFill>
                  <a:latin typeface="Helvetica" pitchFamily="-101" charset="0"/>
                </a:rPr>
                <a:t>(F5)</a:t>
              </a:r>
              <a:endParaRPr lang="en-GB" sz="1600" b="1">
                <a:solidFill>
                  <a:srgbClr val="CC0066"/>
                </a:solidFill>
                <a:latin typeface="Helvetica" pitchFamily="-101" charset="0"/>
              </a:endParaRPr>
            </a:p>
          </p:txBody>
        </p:sp>
        <p:sp>
          <p:nvSpPr>
            <p:cNvPr id="77836" name="Text Box 56"/>
            <p:cNvSpPr txBox="1">
              <a:spLocks noChangeArrowheads="1"/>
            </p:cNvSpPr>
            <p:nvPr/>
          </p:nvSpPr>
          <p:spPr bwMode="auto">
            <a:xfrm>
              <a:off x="4081" y="2460"/>
              <a:ext cx="384" cy="212"/>
            </a:xfrm>
            <a:prstGeom prst="rect">
              <a:avLst/>
            </a:prstGeom>
            <a:noFill/>
            <a:ln w="38100">
              <a:noFill/>
              <a:prstDash val="lgDash"/>
              <a:miter lim="800000"/>
              <a:headEnd type="none" w="lg" len="lg"/>
              <a:tailEnd type="none" w="lg" len="lg"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 defTabSz="762000" eaLnBrk="0" hangingPunct="0">
                <a:spcBef>
                  <a:spcPct val="50000"/>
                </a:spcBef>
              </a:pPr>
              <a:r>
                <a:rPr lang="en-GB" sz="1600" b="1">
                  <a:solidFill>
                    <a:srgbClr val="000099"/>
                  </a:solidFill>
                  <a:latin typeface="Helvetica" pitchFamily="-101" charset="0"/>
                </a:rPr>
                <a:t>(F2)</a:t>
              </a:r>
              <a:endParaRPr lang="en-GB" sz="1600" b="1">
                <a:solidFill>
                  <a:srgbClr val="CC0066"/>
                </a:solidFill>
                <a:latin typeface="Helvetica" pitchFamily="-101" charset="0"/>
              </a:endParaRPr>
            </a:p>
          </p:txBody>
        </p:sp>
      </p:grpSp>
      <p:sp>
        <p:nvSpPr>
          <p:cNvPr id="9273" name="Text Box 57"/>
          <p:cNvSpPr txBox="1">
            <a:spLocks noChangeArrowheads="1"/>
          </p:cNvSpPr>
          <p:nvPr/>
        </p:nvSpPr>
        <p:spPr bwMode="blackWhite">
          <a:xfrm>
            <a:off x="6964363" y="2627313"/>
            <a:ext cx="1544637" cy="762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u="sng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+mn-ea"/>
                <a:cs typeface="+mn-cs"/>
              </a:rPr>
              <a:t>Source:</a:t>
            </a:r>
            <a:br>
              <a:rPr lang="en-US" sz="1400" u="sng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+mn-ea"/>
                <a:cs typeface="+mn-cs"/>
              </a:rPr>
            </a:br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  <a:ea typeface="+mn-ea"/>
                <a:cs typeface="+mn-cs"/>
              </a:rPr>
              <a:t>Ian Phillips, ARM</a:t>
            </a:r>
          </a:p>
          <a:p>
            <a:pPr eaLnBrk="0" hangingPunct="0">
              <a:defRPr/>
            </a:pPr>
            <a:r>
              <a:rPr lang="en-US" sz="1600">
                <a:solidFill>
                  <a:schemeClr val="bg1"/>
                </a:solidFill>
                <a:latin typeface="Helvetica" charset="0"/>
                <a:ea typeface="+mn-ea"/>
                <a:cs typeface="+mn-cs"/>
              </a:rPr>
              <a:t>VSIA 2001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ea typeface="ＭＳ Ｐゴシック" pitchFamily="-101" charset="-128"/>
                <a:cs typeface="ＭＳ Ｐゴシック" pitchFamily="-101" charset="-128"/>
              </a:rPr>
              <a:t>Synchronous languages</a:t>
            </a:r>
            <a:endParaRPr lang="en-GB"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152400" y="1066800"/>
            <a:ext cx="8553450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/>
              <a:t> Started in the 80's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hlink"/>
                </a:solidFill>
              </a:rPr>
              <a:t>Esterel</a:t>
            </a:r>
            <a:r>
              <a:rPr lang="en-US" sz="2100">
                <a:solidFill>
                  <a:schemeClr val="accent2"/>
                </a:solidFill>
              </a:rPr>
              <a:t> : Ecole des Mines / INRIA, </a:t>
            </a:r>
            <a:r>
              <a:rPr lang="en-US" sz="2100">
                <a:solidFill>
                  <a:schemeClr val="hlink"/>
                </a:solidFill>
              </a:rPr>
              <a:t>SyncCharts</a:t>
            </a:r>
            <a:r>
              <a:rPr lang="en-US" sz="2100">
                <a:solidFill>
                  <a:schemeClr val="accent2"/>
                </a:solidFill>
              </a:rPr>
              <a:t> : U. Nice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hlink"/>
                </a:solidFill>
              </a:rPr>
              <a:t>Lustre</a:t>
            </a:r>
            <a:r>
              <a:rPr lang="en-US" sz="2100">
                <a:solidFill>
                  <a:schemeClr val="accent2"/>
                </a:solidFill>
              </a:rPr>
              <a:t> : IMAG, </a:t>
            </a:r>
            <a:r>
              <a:rPr lang="en-US" sz="2100">
                <a:solidFill>
                  <a:schemeClr val="hlink"/>
                </a:solidFill>
              </a:rPr>
              <a:t>Signal</a:t>
            </a:r>
            <a:r>
              <a:rPr lang="en-US" sz="2100">
                <a:solidFill>
                  <a:schemeClr val="accent2"/>
                </a:solidFill>
              </a:rPr>
              <a:t> : INRIA Rennes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hlink"/>
                </a:solidFill>
              </a:rPr>
              <a:t>Lava</a:t>
            </a:r>
            <a:r>
              <a:rPr lang="en-US" sz="2100">
                <a:solidFill>
                  <a:schemeClr val="accent2"/>
                </a:solidFill>
              </a:rPr>
              <a:t> : Chalmers, Xilinx</a:t>
            </a:r>
            <a:endParaRPr lang="en-US" sz="2100">
              <a:solidFill>
                <a:schemeClr val="hlink"/>
              </a:solidFill>
            </a:endParaRP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 Started in the mid-90's</a:t>
            </a:r>
          </a:p>
          <a:p>
            <a:pPr lvl="1" eaLnBrk="0" hangingPunct="0">
              <a:lnSpc>
                <a:spcPct val="110000"/>
              </a:lnSpc>
              <a:buFontTx/>
              <a:buChar char="•"/>
            </a:pPr>
            <a:r>
              <a:rPr lang="en-US" sz="2400">
                <a:solidFill>
                  <a:schemeClr val="hlink"/>
                </a:solidFill>
              </a:rPr>
              <a:t>Handel-C</a:t>
            </a:r>
            <a:r>
              <a:rPr lang="en-US" sz="2400">
                <a:solidFill>
                  <a:schemeClr val="tx2"/>
                </a:solidFill>
              </a:rPr>
              <a:t>: </a:t>
            </a:r>
            <a:r>
              <a:rPr lang="en-US" sz="2400">
                <a:solidFill>
                  <a:schemeClr val="accent2"/>
                </a:solidFill>
              </a:rPr>
              <a:t>University of Oxford, Celoxica Inc.</a:t>
            </a:r>
          </a:p>
          <a:p>
            <a:pPr eaLnBrk="0" hangingPunct="0">
              <a:lnSpc>
                <a:spcPct val="110000"/>
              </a:lnSpc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 Industrial use in the 90's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hlink"/>
                </a:solidFill>
              </a:rPr>
              <a:t>Lustre</a:t>
            </a:r>
            <a:r>
              <a:rPr lang="en-US" sz="2100">
                <a:solidFill>
                  <a:schemeClr val="accent2"/>
                </a:solidFill>
              </a:rPr>
              <a:t> / </a:t>
            </a:r>
            <a:r>
              <a:rPr lang="en-US" sz="2100">
                <a:solidFill>
                  <a:schemeClr val="hlink"/>
                </a:solidFill>
              </a:rPr>
              <a:t>SCADE</a:t>
            </a:r>
            <a:r>
              <a:rPr lang="en-US" sz="2100">
                <a:solidFill>
                  <a:schemeClr val="accent2"/>
                </a:solidFill>
              </a:rPr>
              <a:t> : nuclear plants (Schneider), avionics (Airbus)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>
                <a:solidFill>
                  <a:schemeClr val="hlink"/>
                </a:solidFill>
              </a:rPr>
              <a:t>Esterel</a:t>
            </a:r>
            <a:r>
              <a:rPr lang="en-US" sz="2100">
                <a:solidFill>
                  <a:schemeClr val="accent2"/>
                </a:solidFill>
              </a:rPr>
              <a:t> : avionics (Dassault), telecom</a:t>
            </a:r>
          </a:p>
          <a:p>
            <a:pPr lvl="1" eaLnBrk="0" hangingPunct="0">
              <a:lnSpc>
                <a:spcPct val="110000"/>
              </a:lnSpc>
            </a:pPr>
            <a:endParaRPr lang="en-US" sz="2100">
              <a:solidFill>
                <a:schemeClr val="accent2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400">
                <a:solidFill>
                  <a:schemeClr val="tx2"/>
                </a:solidFill>
              </a:rPr>
              <a:t> =&gt; Full development in the 2000's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/>
              <a:t>avionics:</a:t>
            </a:r>
            <a:r>
              <a:rPr lang="en-US" sz="2100">
                <a:solidFill>
                  <a:schemeClr val="accent2"/>
                </a:solidFill>
              </a:rPr>
              <a:t> Airbus, Dassault, Elbit, Eurocopter, SNECMA,  Thales,... 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/>
              <a:t>automotive:</a:t>
            </a:r>
            <a:r>
              <a:rPr lang="en-US" sz="2100">
                <a:solidFill>
                  <a:schemeClr val="accent2"/>
                </a:solidFill>
              </a:rPr>
              <a:t> AUDI, GM, PSA,...</a:t>
            </a:r>
          </a:p>
          <a:p>
            <a:pPr lvl="1" eaLnBrk="0" hangingPunct="0">
              <a:lnSpc>
                <a:spcPct val="110000"/>
              </a:lnSpc>
            </a:pPr>
            <a:r>
              <a:rPr lang="en-US" sz="2100"/>
              <a:t>hardware pilot projects / experiments: </a:t>
            </a:r>
            <a:r>
              <a:rPr lang="en-US" sz="2100">
                <a:solidFill>
                  <a:schemeClr val="accent2"/>
                </a:solidFill>
              </a:rPr>
              <a:t>TI, STM, Xilinx, Intel, Thales </a:t>
            </a:r>
            <a:endParaRPr lang="en-GB" sz="21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-101" charset="-128"/>
                <a:cs typeface="ＭＳ Ｐゴシック" pitchFamily="-101" charset="-128"/>
              </a:rPr>
              <a:t>Trends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943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Moore’s Law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IC transistor capacity doubles every 18 </a:t>
            </a:r>
            <a:r>
              <a:rPr lang="en-US" sz="2000" dirty="0" err="1"/>
              <a:t>mths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1981: leading edge chip had 10k transistors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2002: leading edge chip has 150M transistors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2010: Leading edge Intel processor has 0.5B trans in 107sq.mm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2014: Leading edge Intel processor has 2.0B trans in 89sq.mm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2019: Leading edge Intel processor has 8.5B trans in 83sq.mm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Why? reducing trans size, increasing chip size, clever circuits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Changing due to paradigm shifts: sys design tools, nanotech, ...</a:t>
            </a:r>
          </a:p>
          <a:p>
            <a:pPr eaLnBrk="1" hangingPunct="1">
              <a:lnSpc>
                <a:spcPct val="80000"/>
              </a:lnSpc>
              <a:spcBef>
                <a:spcPct val="100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Designer productivity has improved due  to better tools: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Compilation/Synthesis tools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Libraries/IP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Test/verification tools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Standards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Languages and frameworks (Handel-C, Lava, </a:t>
            </a:r>
            <a:r>
              <a:rPr lang="en-US" sz="2000" dirty="0" err="1"/>
              <a:t>Esterel</a:t>
            </a:r>
            <a:r>
              <a:rPr lang="en-US" sz="2000" dirty="0"/>
              <a:t>,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1981: designer produced 100 transistors per month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2002: designer produces 5000 transistors per month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2020: designer produces ???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2090967" y="2906876"/>
            <a:ext cx="5488638" cy="4560724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marL="424800" indent="-424800" algn="l">
              <a:spcBef>
                <a:spcPts val="0"/>
              </a:spcBef>
              <a:buFont typeface="Arial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Design of Solutions</a:t>
            </a:r>
          </a:p>
          <a:p>
            <a:pPr marL="424800" indent="-424800" algn="l">
              <a:spcBef>
                <a:spcPts val="0"/>
              </a:spcBef>
              <a:buFont typeface="Arial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Investigation</a:t>
            </a:r>
          </a:p>
          <a:p>
            <a:pPr marL="424800" indent="-424800" algn="l">
              <a:spcBef>
                <a:spcPts val="0"/>
              </a:spcBef>
              <a:buFont typeface="Arial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Modern Tool Usage</a:t>
            </a:r>
          </a:p>
          <a:p>
            <a:pPr marL="424800" indent="-424800" algn="l">
              <a:spcBef>
                <a:spcPts val="0"/>
              </a:spcBef>
              <a:buFont typeface="Arial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Individual &amp; Team Work</a:t>
            </a:r>
          </a:p>
          <a:p>
            <a:pPr marL="424800" indent="-424800" algn="l">
              <a:spcBef>
                <a:spcPts val="0"/>
              </a:spcBef>
              <a:buFont typeface="Arial"/>
              <a:buChar char="•"/>
              <a:defRPr/>
            </a:pPr>
            <a:r>
              <a:rPr lang="en-US" sz="3200" b="1" dirty="0">
                <a:solidFill>
                  <a:srgbClr val="000000"/>
                </a:solidFill>
                <a:latin typeface="Century Gothic" pitchFamily="34" charset="0"/>
                <a:ea typeface="Calibri Bold" charset="0"/>
                <a:cs typeface="Verdana"/>
                <a:sym typeface="Calibri Bold" charset="0"/>
              </a:rPr>
              <a:t>Communication</a:t>
            </a:r>
            <a:endParaRPr lang="en-US" sz="2800" b="1" dirty="0">
              <a:solidFill>
                <a:srgbClr val="000000"/>
              </a:solidFill>
              <a:latin typeface="Century Gothic" pitchFamily="34" charset="0"/>
              <a:ea typeface="Calibri Bold" charset="0"/>
              <a:cs typeface="Verdana"/>
              <a:sym typeface="Calibri Bold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" y="1394324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0000"/>
                </a:solidFill>
                <a:latin typeface="Century Gothic" pitchFamily="34" charset="0"/>
                <a:cs typeface="Verdana"/>
              </a:rPr>
              <a:t>KNOWLEDGE OR SKILLS REQUIRED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76200" y="76200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F0000"/>
                </a:solidFill>
                <a:latin typeface="Century Gothic" pitchFamily="34" charset="0"/>
                <a:cs typeface="Verdana"/>
              </a:rPr>
              <a:t>How do we get there?</a:t>
            </a:r>
          </a:p>
        </p:txBody>
      </p:sp>
    </p:spTree>
    <p:extLst>
      <p:ext uri="{BB962C8B-B14F-4D97-AF65-F5344CB8AC3E}">
        <p14:creationId xmlns:p14="http://schemas.microsoft.com/office/powerpoint/2010/main" val="1778600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uit_sorter_full (Converted)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762000"/>
          </a:xfrm>
          <a:noFill/>
        </p:spPr>
        <p:txBody>
          <a:bodyPr lIns="92075" tIns="46038" rIns="92075" bIns="46038"/>
          <a:lstStyle/>
          <a:p>
            <a:r>
              <a:rPr lang="en-US" sz="3200">
                <a:solidFill>
                  <a:srgbClr val="0066FF"/>
                </a:solidFill>
                <a:ea typeface="ＭＳ Ｐゴシック" pitchFamily="-101" charset="-128"/>
                <a:cs typeface="ＭＳ Ｐゴシック" pitchFamily="-101" charset="-128"/>
              </a:rPr>
              <a:t>Academic Program (Minor?)</a:t>
            </a:r>
            <a:endParaRPr lang="en-US" sz="4800">
              <a:solidFill>
                <a:srgbClr val="0066FF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915400" cy="5867400"/>
          </a:xfrm>
          <a:noFill/>
        </p:spPr>
        <p:txBody>
          <a:bodyPr lIns="92075" tIns="46038" rIns="92075" bIns="46038"/>
          <a:lstStyle/>
          <a:p>
            <a:pPr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M.Tech. Course: 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CS684 Embedded Systems (Software) / </a:t>
            </a:r>
            <a:r>
              <a:rPr lang="en-US" sz="2000" dirty="0" err="1"/>
              <a:t>Sem</a:t>
            </a:r>
            <a:r>
              <a:rPr lang="en-US" sz="2000" dirty="0"/>
              <a:t> 2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Background required:</a:t>
            </a:r>
            <a:br>
              <a:rPr lang="en-US" dirty="0"/>
            </a:br>
            <a:r>
              <a:rPr lang="en-US" sz="2000" dirty="0"/>
              <a:t>Basic understanding of Operating Systems at UG level</a:t>
            </a:r>
            <a:br>
              <a:rPr lang="en-US" sz="2000" dirty="0"/>
            </a:br>
            <a:r>
              <a:rPr lang="en-US" sz="2000" dirty="0"/>
              <a:t>C programming</a:t>
            </a:r>
          </a:p>
          <a:p>
            <a:pPr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Related courses: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EE617 Sensors in Instrumentation / </a:t>
            </a:r>
            <a:r>
              <a:rPr lang="en-US" sz="2000" dirty="0" err="1"/>
              <a:t>Sem</a:t>
            </a:r>
            <a:r>
              <a:rPr lang="en-US" sz="2000" dirty="0"/>
              <a:t> 1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EE616 Electronic System Design / </a:t>
            </a:r>
            <a:r>
              <a:rPr lang="en-US" sz="2000" dirty="0" err="1"/>
              <a:t>Sem</a:t>
            </a:r>
            <a:r>
              <a:rPr lang="en-US" sz="2000" dirty="0"/>
              <a:t> 1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EE712 Embedded Systems Design / </a:t>
            </a:r>
            <a:r>
              <a:rPr lang="en-US" sz="2000" dirty="0" err="1"/>
              <a:t>Sem</a:t>
            </a:r>
            <a:r>
              <a:rPr lang="en-US" sz="2000" dirty="0"/>
              <a:t> 2</a:t>
            </a:r>
          </a:p>
          <a:p>
            <a:pPr>
              <a:spcBef>
                <a:spcPct val="30000"/>
              </a:spcBef>
            </a:pPr>
            <a:r>
              <a:rPr lang="en-US" sz="2400" b="1" dirty="0">
                <a:ea typeface="ＭＳ Ｐゴシック" pitchFamily="-101" charset="-128"/>
                <a:cs typeface="ＭＳ Ｐゴシック" pitchFamily="-101" charset="-128"/>
              </a:rPr>
              <a:t>CS684: Takeaways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Insight into system design for embedded/ time-critical apps</a:t>
            </a:r>
          </a:p>
          <a:p>
            <a:pPr lvl="1">
              <a:spcBef>
                <a:spcPct val="30000"/>
              </a:spcBef>
            </a:pPr>
            <a:r>
              <a:rPr lang="en-US" sz="2000" dirty="0"/>
              <a:t>The satisfaction of building (hw/</a:t>
            </a:r>
            <a:r>
              <a:rPr lang="en-US" sz="2000" dirty="0" err="1"/>
              <a:t>sw</a:t>
            </a:r>
            <a:r>
              <a:rPr lang="en-US" sz="2000" dirty="0"/>
              <a:t>) system to solve a problem</a:t>
            </a: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762000"/>
          </a:xfrm>
        </p:spPr>
        <p:txBody>
          <a:bodyPr lIns="92075" tIns="46038" rIns="92075" bIns="46038"/>
          <a:lstStyle/>
          <a:p>
            <a:r>
              <a:rPr lang="en-US" sz="3600" dirty="0">
                <a:solidFill>
                  <a:srgbClr val="000073"/>
                </a:solidFill>
                <a:ea typeface="ＭＳ Ｐゴシック" pitchFamily="-101" charset="-128"/>
                <a:cs typeface="ＭＳ Ｐゴシック" pitchFamily="-101" charset="-128"/>
              </a:rPr>
              <a:t>Guidelines (CS684)</a:t>
            </a:r>
            <a:endParaRPr lang="en-US" dirty="0">
              <a:solidFill>
                <a:srgbClr val="0066FF"/>
              </a:solidFill>
              <a:ea typeface="ＭＳ Ｐゴシック" pitchFamily="-101" charset="-128"/>
              <a:cs typeface="ＭＳ Ｐゴシック" pitchFamily="-101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" y="768926"/>
            <a:ext cx="8915400" cy="6089073"/>
          </a:xfrm>
          <a:noFill/>
        </p:spPr>
        <p:txBody>
          <a:bodyPr lIns="92075" tIns="46038" rIns="92075" bIns="46038"/>
          <a:lstStyle/>
          <a:p>
            <a:pPr>
              <a:spcBef>
                <a:spcPct val="30000"/>
              </a:spcBef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Compulsory Labs </a:t>
            </a: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(on Wed):</a:t>
            </a:r>
          </a:p>
          <a:p>
            <a:pPr lvl="1">
              <a:spcBef>
                <a:spcPct val="30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7 labs (introduction to Embedded Systems)</a:t>
            </a:r>
          </a:p>
          <a:p>
            <a:pPr>
              <a:spcBef>
                <a:spcPct val="30000"/>
              </a:spcBef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Compulsory Workshop </a:t>
            </a: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(on 2 Sat):</a:t>
            </a:r>
          </a:p>
          <a:p>
            <a:pPr lvl="1">
              <a:spcBef>
                <a:spcPct val="30000"/>
              </a:spcBef>
            </a:pPr>
            <a:r>
              <a:rPr lang="en-US" sz="2400" dirty="0">
                <a:ea typeface="ＭＳ Ｐゴシック" pitchFamily="-101" charset="-128"/>
                <a:cs typeface="ＭＳ Ｐゴシック" pitchFamily="-101" charset="-128"/>
              </a:rPr>
              <a:t>Introduction to IoT System Building</a:t>
            </a:r>
          </a:p>
          <a:p>
            <a:pPr>
              <a:spcBef>
                <a:spcPct val="30000"/>
              </a:spcBef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Evaluation</a:t>
            </a:r>
          </a:p>
          <a:p>
            <a:pPr lvl="1">
              <a:spcBef>
                <a:spcPct val="30000"/>
              </a:spcBef>
            </a:pPr>
            <a:r>
              <a:rPr lang="en-US" sz="2400" dirty="0"/>
              <a:t>10% Quiz, 10% Assignments, 10% 2 weekend </a:t>
            </a:r>
            <a:r>
              <a:rPr lang="en-US" sz="2400" dirty="0" err="1"/>
              <a:t>wkshp</a:t>
            </a:r>
            <a:r>
              <a:rPr lang="en-US" sz="2400" dirty="0"/>
              <a:t>, 10% Wed. labs, 40% </a:t>
            </a:r>
            <a:r>
              <a:rPr lang="en-US" sz="2400" b="1" dirty="0"/>
              <a:t>Project </a:t>
            </a:r>
            <a:r>
              <a:rPr lang="en-US" sz="2400" i="1" dirty="0"/>
              <a:t>(with 10% project-based </a:t>
            </a:r>
            <a:r>
              <a:rPr lang="en-US" sz="2400" i="1" dirty="0" err="1"/>
              <a:t>endsem</a:t>
            </a:r>
            <a:r>
              <a:rPr lang="en-US" sz="2400" i="1" dirty="0"/>
              <a:t>/individually assessed)</a:t>
            </a:r>
            <a:r>
              <a:rPr lang="en-US" sz="2400" dirty="0"/>
              <a:t>, 20% </a:t>
            </a:r>
            <a:r>
              <a:rPr lang="en-US" sz="2400" dirty="0" err="1"/>
              <a:t>Midsem</a:t>
            </a:r>
            <a:endParaRPr lang="en-US" sz="2400" dirty="0"/>
          </a:p>
          <a:p>
            <a:pPr lvl="1">
              <a:spcBef>
                <a:spcPct val="30000"/>
              </a:spcBef>
            </a:pPr>
            <a:r>
              <a:rPr lang="en-US" sz="2400" dirty="0"/>
              <a:t>Surprise quizzes</a:t>
            </a:r>
          </a:p>
          <a:p>
            <a:pPr lvl="1">
              <a:spcBef>
                <a:spcPct val="30000"/>
              </a:spcBef>
            </a:pPr>
            <a:r>
              <a:rPr lang="en-US" sz="2400" dirty="0"/>
              <a:t>Percentages may be tweaked as we progress</a:t>
            </a:r>
          </a:p>
          <a:p>
            <a:pPr lvl="1">
              <a:spcBef>
                <a:spcPct val="30000"/>
              </a:spcBef>
            </a:pPr>
            <a:r>
              <a:rPr lang="en-US" sz="2400" dirty="0"/>
              <a:t>Project seeded pre-</a:t>
            </a:r>
            <a:r>
              <a:rPr lang="en-US" sz="2400" dirty="0" err="1"/>
              <a:t>midsem</a:t>
            </a:r>
            <a:r>
              <a:rPr lang="en-US" sz="2400" dirty="0"/>
              <a:t>, implemented post </a:t>
            </a:r>
            <a:r>
              <a:rPr lang="en-US" sz="2400" dirty="0" err="1"/>
              <a:t>midsem</a:t>
            </a:r>
            <a:endParaRPr lang="en-US" sz="2400" dirty="0"/>
          </a:p>
          <a:p>
            <a:pPr>
              <a:spcBef>
                <a:spcPct val="30000"/>
              </a:spcBef>
            </a:pPr>
            <a:endParaRPr lang="en-US" sz="2400" b="1" dirty="0">
              <a:ea typeface="ＭＳ Ｐゴシック" pitchFamily="-101" charset="-128"/>
              <a:cs typeface="ＭＳ Ｐゴシック" pitchFamily="-101" charset="-128"/>
            </a:endParaRPr>
          </a:p>
          <a:p>
            <a:pPr>
              <a:spcBef>
                <a:spcPct val="30000"/>
              </a:spcBef>
            </a:pPr>
            <a:endParaRPr lang="en-US" sz="2400" b="1" dirty="0">
              <a:ea typeface="ＭＳ Ｐゴシック" pitchFamily="-101" charset="-128"/>
              <a:cs typeface="ＭＳ Ｐゴシック" pitchFamily="-101" charset="-128"/>
            </a:endParaRPr>
          </a:p>
          <a:p>
            <a:pPr lvl="1">
              <a:spcBef>
                <a:spcPct val="30000"/>
              </a:spcBef>
            </a:pPr>
            <a:endParaRPr lang="en-US" sz="240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800" b="1">
                <a:ea typeface="ＭＳ Ｐゴシック" pitchFamily="-101" charset="-128"/>
                <a:cs typeface="ＭＳ Ｐゴシック" pitchFamily="-101" charset="-128"/>
              </a:rPr>
              <a:t>Technological &amp; economic drivers of change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Nature of  silicon industry </a:t>
            </a:r>
          </a:p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Extraordinary consequences of Moore’s Law. </a:t>
            </a:r>
          </a:p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Focus moving away from ASIC (application specific chip) technology towards standard chip products and thus lower prototype costs</a:t>
            </a:r>
          </a:p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Big winner: reconfigurable hardware - in particular FPGA chips</a:t>
            </a:r>
          </a:p>
          <a:p>
            <a:pPr eaLnBrk="1" hangingPunct="1"/>
            <a:r>
              <a:rPr lang="en-US" sz="2800">
                <a:ea typeface="ＭＳ Ｐゴシック" pitchFamily="-101" charset="-128"/>
                <a:cs typeface="ＭＳ Ｐゴシック" pitchFamily="-101" charset="-128"/>
              </a:rPr>
              <a:t>Can reduce the $6M development cost of a new chip to a few dollars and a few days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Course Details (No Audit)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601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Mail ids: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Moodle based interaction with TAs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Faculty: </a:t>
            </a:r>
            <a:r>
              <a:rPr lang="en-US" u="sng" dirty="0" err="1">
                <a:solidFill>
                  <a:schemeClr val="hlink"/>
                </a:solidFill>
              </a:rPr>
              <a:t>kavi@cse.iitb.ac.in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Assignments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On Moodle - subscribe to 'CS 684' on Moodle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hlinkClick r:id="rId2"/>
              </a:rPr>
              <a:t>http://moodle.iitb.ac.in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Lab team: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Lohit</a:t>
            </a:r>
            <a:r>
              <a:rPr lang="en-US" dirty="0"/>
              <a:t>, </a:t>
            </a:r>
            <a:r>
              <a:rPr lang="en-US" dirty="0" err="1"/>
              <a:t>Kalind</a:t>
            </a:r>
            <a:r>
              <a:rPr lang="en-US" dirty="0"/>
              <a:t>, </a:t>
            </a:r>
            <a:r>
              <a:rPr lang="en-US" dirty="0" err="1"/>
              <a:t>Rutuja</a:t>
            </a:r>
            <a:r>
              <a:rPr lang="en-US" dirty="0"/>
              <a:t>, Omkar, </a:t>
            </a:r>
            <a:r>
              <a:rPr lang="en-US" dirty="0" err="1"/>
              <a:t>Kedar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Workshop Team: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Lohit</a:t>
            </a:r>
            <a:r>
              <a:rPr lang="en-US" dirty="0"/>
              <a:t>, Omkar, </a:t>
            </a:r>
            <a:r>
              <a:rPr lang="en-US" dirty="0" err="1"/>
              <a:t>Avijit</a:t>
            </a:r>
            <a:r>
              <a:rPr lang="en-US" dirty="0"/>
              <a:t>, Vikrant, Andrea, </a:t>
            </a:r>
            <a:r>
              <a:rPr lang="en-US" dirty="0" err="1"/>
              <a:t>Rutuja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CS684 TA: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Diptesh</a:t>
            </a:r>
            <a:r>
              <a:rPr lang="en-US" dirty="0"/>
              <a:t> </a:t>
            </a:r>
            <a:r>
              <a:rPr lang="en-US" dirty="0" err="1"/>
              <a:t>Kanojia</a:t>
            </a:r>
            <a:r>
              <a:rPr lang="en-US" dirty="0"/>
              <a:t> (Lead TA) </a:t>
            </a:r>
            <a:r>
              <a:rPr lang="en-US" dirty="0" err="1"/>
              <a:t>diptesh@cse</a:t>
            </a:r>
            <a:r>
              <a:rPr lang="en-US" dirty="0"/>
              <a:t>...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Microcontroller Labs</a:t>
            </a:r>
          </a:p>
        </p:txBody>
      </p:sp>
      <p:sp>
        <p:nvSpPr>
          <p:cNvPr id="327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6800" cy="6172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Dates: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Wednesdays (beginning 22</a:t>
            </a:r>
            <a:r>
              <a:rPr lang="en-US" sz="2400" baseline="30000" dirty="0"/>
              <a:t>nd</a:t>
            </a:r>
            <a:r>
              <a:rPr lang="en-US" sz="2400" dirty="0"/>
              <a:t> Jan., Intro on Thu. 16 Jan.)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>
                <a:ea typeface="ＭＳ Ｐゴシック" pitchFamily="-101" charset="-128"/>
                <a:cs typeface="ＭＳ Ｐゴシック" pitchFamily="-101" charset="-128"/>
              </a:rPr>
              <a:t>Introduction to Microcontroller concepts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Intro to Atmega2560, Peripherals and Visual Studio Code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Understanding GPIO and Peripherals of Atmega2560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Interrupts/Timers, PWM and Servo Motor Interfacing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Introduction to RTOS using ESP32 Microcontroller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ADC/Interfacing Joystick</a:t>
            </a:r>
          </a:p>
          <a:p>
            <a:pPr eaLnBrk="1" fontAlgn="b" hangingPunct="1">
              <a:lnSpc>
                <a:spcPct val="90000"/>
              </a:lnSpc>
            </a:pPr>
            <a:r>
              <a:rPr lang="en-US" sz="2800" b="1" dirty="0">
                <a:ea typeface="Arial" pitchFamily="-101" charset="0"/>
                <a:cs typeface="Arial" pitchFamily="-101" charset="0"/>
              </a:rPr>
              <a:t>Applications: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>
                <a:ea typeface="Arial" pitchFamily="-101" charset="0"/>
                <a:cs typeface="Arial" pitchFamily="-101" charset="0"/>
              </a:rPr>
              <a:t>Automation</a:t>
            </a:r>
          </a:p>
          <a:p>
            <a:pPr lvl="1" eaLnBrk="1" fontAlgn="b" hangingPunct="1">
              <a:lnSpc>
                <a:spcPct val="90000"/>
              </a:lnSpc>
            </a:pPr>
            <a:r>
              <a:rPr lang="en-US" sz="2400" dirty="0" err="1">
                <a:ea typeface="Arial" pitchFamily="-101" charset="0"/>
                <a:cs typeface="Arial" pitchFamily="-101" charset="0"/>
              </a:rPr>
              <a:t>IoT</a:t>
            </a:r>
            <a:endParaRPr lang="en-US" sz="2400" dirty="0">
              <a:ea typeface="Arial" pitchFamily="-101" charset="0"/>
              <a:cs typeface="Arial" pitchFamily="-101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/>
          <a:lstStyle/>
          <a:p>
            <a:pPr eaLnBrk="1" hangingPunct="1"/>
            <a:r>
              <a:rPr lang="en-US" b="1" dirty="0">
                <a:ea typeface="ＭＳ Ｐゴシック" pitchFamily="-101" charset="-128"/>
                <a:cs typeface="ＭＳ Ｐゴシック" pitchFamily="-101" charset="-128"/>
              </a:rPr>
              <a:t>Conclusion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686800" cy="5638800"/>
          </a:xfrm>
        </p:spPr>
        <p:txBody>
          <a:bodyPr/>
          <a:lstStyle/>
          <a:p>
            <a:pPr eaLnBrk="1" hangingPunct="1">
              <a:spcBef>
                <a:spcPts val="480"/>
              </a:spcBef>
            </a:pP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We have simultaneous </a:t>
            </a:r>
            <a:r>
              <a:rPr lang="en-US" sz="2800" dirty="0" err="1">
                <a:ea typeface="ＭＳ Ｐゴシック" pitchFamily="-101" charset="-128"/>
                <a:cs typeface="ＭＳ Ｐゴシック" pitchFamily="-101" charset="-128"/>
              </a:rPr>
              <a:t>optimisations</a:t>
            </a: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 of competing design metrics: speed, size, power, complexity, etc.</a:t>
            </a:r>
          </a:p>
          <a:p>
            <a:pPr eaLnBrk="1" hangingPunct="1">
              <a:spcBef>
                <a:spcPts val="480"/>
              </a:spcBef>
            </a:pP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We need a “Renaissance Engineer”</a:t>
            </a:r>
          </a:p>
          <a:p>
            <a:pPr lvl="1" eaLnBrk="1" hangingPunct="1">
              <a:spcBef>
                <a:spcPts val="480"/>
              </a:spcBef>
            </a:pPr>
            <a:r>
              <a:rPr lang="en-US" sz="2400" dirty="0" err="1">
                <a:solidFill>
                  <a:schemeClr val="accent2"/>
                </a:solidFill>
              </a:rPr>
              <a:t>w</a:t>
            </a:r>
            <a:r>
              <a:rPr lang="en-US" sz="2400" dirty="0">
                <a:solidFill>
                  <a:schemeClr val="accent2"/>
                </a:solidFill>
              </a:rPr>
              <a:t>/holistic view of design process &amp; comfortable with   technologies ranging from hw, </a:t>
            </a:r>
            <a:r>
              <a:rPr lang="en-US" sz="2400" dirty="0" err="1">
                <a:solidFill>
                  <a:schemeClr val="accent2"/>
                </a:solidFill>
              </a:rPr>
              <a:t>sw</a:t>
            </a:r>
            <a:r>
              <a:rPr lang="en-US" sz="2400" dirty="0">
                <a:solidFill>
                  <a:schemeClr val="accent2"/>
                </a:solidFill>
              </a:rPr>
              <a:t> to formal methods</a:t>
            </a:r>
          </a:p>
          <a:p>
            <a:pPr eaLnBrk="1" hangingPunct="1">
              <a:spcBef>
                <a:spcPts val="480"/>
              </a:spcBef>
            </a:pP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Maturation of system-building tools</a:t>
            </a:r>
          </a:p>
          <a:p>
            <a:pPr lvl="1" eaLnBrk="1" hangingPunct="1">
              <a:spcBef>
                <a:spcPts val="480"/>
              </a:spcBef>
            </a:pPr>
            <a:r>
              <a:rPr lang="en-US" sz="2400" dirty="0">
                <a:solidFill>
                  <a:schemeClr val="accent2"/>
                </a:solidFill>
              </a:rPr>
              <a:t>Enables unified view of hardware/ software co-design.</a:t>
            </a:r>
          </a:p>
          <a:p>
            <a:pPr eaLnBrk="1" hangingPunct="1">
              <a:spcBef>
                <a:spcPts val="480"/>
              </a:spcBef>
            </a:pPr>
            <a:r>
              <a:rPr lang="en-US" sz="2800" dirty="0">
                <a:ea typeface="ＭＳ Ｐゴシック" pitchFamily="-101" charset="-128"/>
                <a:cs typeface="ＭＳ Ｐゴシック" pitchFamily="-101" charset="-128"/>
              </a:rPr>
              <a:t>Design efforts focus at higher levels of abstraction 	</a:t>
            </a:r>
            <a:r>
              <a:rPr lang="en-US" sz="2800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  <a:t>=&gt; </a:t>
            </a:r>
            <a:r>
              <a:rPr lang="en-US" sz="2400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  <a:t>Abstract specifications refined into programs </a:t>
            </a:r>
            <a:br>
              <a:rPr lang="en-US" sz="2400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</a:br>
            <a:r>
              <a:rPr lang="en-US" sz="2400" dirty="0">
                <a:solidFill>
                  <a:schemeClr val="accent2"/>
                </a:solidFill>
                <a:ea typeface="ＭＳ Ｐゴシック" pitchFamily="-101" charset="-128"/>
                <a:cs typeface="ＭＳ Ｐゴシック" pitchFamily="-101" charset="-128"/>
              </a:rPr>
              <a:t>		then into gates and logic.</a:t>
            </a:r>
          </a:p>
          <a:p>
            <a:pPr eaLnBrk="1" hangingPunct="1">
              <a:spcBef>
                <a:spcPts val="480"/>
              </a:spcBef>
            </a:pPr>
            <a:r>
              <a:rPr lang="en-US" sz="2800" b="1" dirty="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There is no fundamental difference of between what hardware and software can implement.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62000" y="2514600"/>
            <a:ext cx="7772400" cy="1470025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rgbClr val="FF0000"/>
                </a:solidFill>
                <a:ea typeface="ＭＳ Ｐゴシック" pitchFamily="-101" charset="-128"/>
                <a:cs typeface="ＭＳ Ｐゴシック" pitchFamily="-101" charset="-128"/>
              </a:rPr>
              <a:t>Internet of Things (IoT)</a:t>
            </a:r>
          </a:p>
        </p:txBody>
      </p:sp>
    </p:spTree>
    <p:extLst>
      <p:ext uri="{BB962C8B-B14F-4D97-AF65-F5344CB8AC3E}">
        <p14:creationId xmlns:p14="http://schemas.microsoft.com/office/powerpoint/2010/main" val="42589712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" y="1"/>
            <a:ext cx="9143999" cy="1496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solidFill>
                  <a:srgbClr val="FFC000"/>
                </a:solidFill>
                <a:latin typeface="Century Gothic" pitchFamily="34" charset="0"/>
                <a:cs typeface="Verdana"/>
              </a:rPr>
              <a:t>Internet of Things</a:t>
            </a:r>
          </a:p>
        </p:txBody>
      </p:sp>
      <p:pic>
        <p:nvPicPr>
          <p:cNvPr id="6" name="Picture 5" descr="Screenshot 2017-10-12 00.16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7083"/>
            <a:ext cx="9296401" cy="6955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9801" y="177801"/>
            <a:ext cx="5382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The Shape of Things to Come… </a:t>
            </a:r>
            <a:r>
              <a:rPr lang="en-US" sz="2400" b="1" dirty="0" err="1">
                <a:solidFill>
                  <a:srgbClr val="000000"/>
                </a:solidFill>
              </a:rPr>
              <a:t>IoT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2017-10-12 00.20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4636" cy="7086600"/>
          </a:xfrm>
          <a:prstGeom prst="rect">
            <a:avLst/>
          </a:prstGeom>
        </p:spPr>
      </p:pic>
      <p:pic>
        <p:nvPicPr>
          <p:cNvPr id="10" name="Picture 9" descr="Screenshot 2017-10-12 00.22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624" y="0"/>
            <a:ext cx="1227176" cy="1458384"/>
          </a:xfrm>
          <a:prstGeom prst="rect">
            <a:avLst/>
          </a:prstGeom>
        </p:spPr>
      </p:pic>
      <p:pic>
        <p:nvPicPr>
          <p:cNvPr id="4" name="Picture 3" descr="Screenshot 2017-10-12 00.52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6481234"/>
            <a:ext cx="10287000" cy="4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72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13883</TotalTime>
  <Words>3351</Words>
  <Application>Microsoft Macintosh PowerPoint</Application>
  <PresentationFormat>On-screen Show (4:3)</PresentationFormat>
  <Paragraphs>569</Paragraphs>
  <Slides>62</Slides>
  <Notes>13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Century Gothic</vt:lpstr>
      <vt:lpstr>Helvetica</vt:lpstr>
      <vt:lpstr>Monotype Sorts</vt:lpstr>
      <vt:lpstr>Times New Roman</vt:lpstr>
      <vt:lpstr>Verdana</vt:lpstr>
      <vt:lpstr>Default Design</vt:lpstr>
      <vt:lpstr>Clip</vt:lpstr>
      <vt:lpstr>Picture</vt:lpstr>
      <vt:lpstr>Embedded Systems  (Software)</vt:lpstr>
      <vt:lpstr>PowerPoint Presentation</vt:lpstr>
      <vt:lpstr>Computing  without Computers  (or, the changing nature of computers or, where/what is hardware?)</vt:lpstr>
      <vt:lpstr>Computing without Computers*</vt:lpstr>
      <vt:lpstr>Changes Happening</vt:lpstr>
      <vt:lpstr>Technological &amp; economic drivers of change</vt:lpstr>
      <vt:lpstr>Internet of Things (IoT)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Internet of Things (IoT)?</vt:lpstr>
      <vt:lpstr>Embedded System Diversity</vt:lpstr>
      <vt:lpstr>Common Design Metrics</vt:lpstr>
      <vt:lpstr>Challenges</vt:lpstr>
      <vt:lpstr>Current Technology</vt:lpstr>
      <vt:lpstr>Why Is Embedded Software Not Just Software On Small Computers?</vt:lpstr>
      <vt:lpstr>Current Bottleneck</vt:lpstr>
      <vt:lpstr>Apple A.. SoC series</vt:lpstr>
      <vt:lpstr>PowerPoint Presentation</vt:lpstr>
      <vt:lpstr>PowerPoint Presentation</vt:lpstr>
      <vt:lpstr>Software Engineering  (or, how do we build reliable systems?)</vt:lpstr>
      <vt:lpstr>Things Have to Change!</vt:lpstr>
      <vt:lpstr>Designer Productivity</vt:lpstr>
      <vt:lpstr>Design Productivity Gap</vt:lpstr>
      <vt:lpstr>Chip Design Cost</vt:lpstr>
      <vt:lpstr>Time to Market Design Metric</vt:lpstr>
      <vt:lpstr>Losses due to delayed market entry</vt:lpstr>
      <vt:lpstr>NRE and unit cost metrics</vt:lpstr>
      <vt:lpstr>Software Engineering… Why we need it?</vt:lpstr>
      <vt:lpstr>Enemy number 1 : the bug</vt:lpstr>
      <vt:lpstr>Other Important Issues</vt:lpstr>
      <vt:lpstr>How to avoid or control bugs?</vt:lpstr>
      <vt:lpstr>Anatomy of Embedded Applications</vt:lpstr>
      <vt:lpstr>BMW 745i : Prelude To  Complexity </vt:lpstr>
      <vt:lpstr>External view</vt:lpstr>
      <vt:lpstr>BMW Cost</vt:lpstr>
      <vt:lpstr>    Bosch EMU For Four Wheeler ( Multi Cylinder)</vt:lpstr>
      <vt:lpstr>Design Issues  (How do we build these systems?)</vt:lpstr>
      <vt:lpstr>Functional Design &amp; Mapping</vt:lpstr>
      <vt:lpstr>Synchronous languages</vt:lpstr>
      <vt:lpstr>Trends</vt:lpstr>
      <vt:lpstr>PowerPoint Presentation</vt:lpstr>
      <vt:lpstr>PowerPoint Presentation</vt:lpstr>
      <vt:lpstr>Academic Program (Minor?)</vt:lpstr>
      <vt:lpstr>Guidelines (CS684)</vt:lpstr>
      <vt:lpstr>Course Details (No Audit)</vt:lpstr>
      <vt:lpstr>Microcontroller Labs</vt:lpstr>
      <vt:lpstr>Conclusion</vt:lpstr>
    </vt:vector>
  </TitlesOfParts>
  <Company>KReSIT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Kavi Arya</dc:creator>
  <cp:lastModifiedBy>Kavi Arya</cp:lastModifiedBy>
  <cp:revision>78</cp:revision>
  <cp:lastPrinted>2013-07-17T13:45:32Z</cp:lastPrinted>
  <dcterms:created xsi:type="dcterms:W3CDTF">2018-01-04T09:10:25Z</dcterms:created>
  <dcterms:modified xsi:type="dcterms:W3CDTF">2020-01-13T08:00:28Z</dcterms:modified>
</cp:coreProperties>
</file>